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59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B"/>
    <a:srgbClr val="8BCDFF"/>
    <a:srgbClr val="65BDFF"/>
    <a:srgbClr val="E3FF93"/>
    <a:srgbClr val="CBFF37"/>
    <a:srgbClr val="FFAF79"/>
    <a:srgbClr val="8BBC00"/>
    <a:srgbClr val="FF8F8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3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a Hayes-Brown" userId="762d84f8541acb72" providerId="LiveId" clId="{FC233A91-41EA-4338-B3ED-1251EB2C9144}"/>
    <pc:docChg chg="custSel addSld delSld modSld modMainMaster">
      <pc:chgData name="Marita Hayes-Brown" userId="762d84f8541acb72" providerId="LiveId" clId="{FC233A91-41EA-4338-B3ED-1251EB2C9144}" dt="2018-03-06T04:53:17.174" v="25" actId="14100"/>
      <pc:docMkLst>
        <pc:docMk/>
      </pc:docMkLst>
      <pc:sldChg chg="modSp">
        <pc:chgData name="Marita Hayes-Brown" userId="762d84f8541acb72" providerId="LiveId" clId="{FC233A91-41EA-4338-B3ED-1251EB2C9144}" dt="2018-03-06T04:53:17.174" v="25" actId="14100"/>
        <pc:sldMkLst>
          <pc:docMk/>
          <pc:sldMk cId="609555337" sldId="257"/>
        </pc:sldMkLst>
        <pc:spChg chg="mod">
          <ac:chgData name="Marita Hayes-Brown" userId="762d84f8541acb72" providerId="LiveId" clId="{FC233A91-41EA-4338-B3ED-1251EB2C9144}" dt="2018-03-06T04:51:32.246" v="7" actId="14100"/>
          <ac:spMkLst>
            <pc:docMk/>
            <pc:sldMk cId="609555337" sldId="257"/>
            <ac:spMk id="5" creationId="{77664F24-7ACA-4859-A04B-EF4545A2ECDE}"/>
          </ac:spMkLst>
        </pc:spChg>
        <pc:spChg chg="mod">
          <ac:chgData name="Marita Hayes-Brown" userId="762d84f8541acb72" providerId="LiveId" clId="{FC233A91-41EA-4338-B3ED-1251EB2C9144}" dt="2018-03-06T04:52:13.814" v="15" actId="14100"/>
          <ac:spMkLst>
            <pc:docMk/>
            <pc:sldMk cId="609555337" sldId="257"/>
            <ac:spMk id="6" creationId="{B4672807-4065-4A97-BEC1-D7A0777CEE67}"/>
          </ac:spMkLst>
        </pc:spChg>
        <pc:spChg chg="mod">
          <ac:chgData name="Marita Hayes-Brown" userId="762d84f8541acb72" providerId="LiveId" clId="{FC233A91-41EA-4338-B3ED-1251EB2C9144}" dt="2018-03-06T04:53:17.174" v="25" actId="14100"/>
          <ac:spMkLst>
            <pc:docMk/>
            <pc:sldMk cId="609555337" sldId="257"/>
            <ac:spMk id="7" creationId="{D4C387C5-527F-43E4-9158-03A7A20B6950}"/>
          </ac:spMkLst>
        </pc:spChg>
        <pc:spChg chg="mod">
          <ac:chgData name="Marita Hayes-Brown" userId="762d84f8541acb72" providerId="LiveId" clId="{FC233A91-41EA-4338-B3ED-1251EB2C9144}" dt="2018-03-06T04:52:01.447" v="14" actId="1076"/>
          <ac:spMkLst>
            <pc:docMk/>
            <pc:sldMk cId="609555337" sldId="257"/>
            <ac:spMk id="8" creationId="{D577E033-B38D-4646-8DD4-EC27D6B4616A}"/>
          </ac:spMkLst>
        </pc:spChg>
        <pc:graphicFrameChg chg="mod">
          <ac:chgData name="Marita Hayes-Brown" userId="762d84f8541acb72" providerId="LiveId" clId="{FC233A91-41EA-4338-B3ED-1251EB2C9144}" dt="2018-03-06T04:51:54.230" v="13" actId="1076"/>
          <ac:graphicFrameMkLst>
            <pc:docMk/>
            <pc:sldMk cId="609555337" sldId="257"/>
            <ac:graphicFrameMk id="10" creationId="{B4609742-AF89-470E-BF8B-5D23B470A45C}"/>
          </ac:graphicFrameMkLst>
        </pc:graphicFrameChg>
        <pc:picChg chg="mod">
          <ac:chgData name="Marita Hayes-Brown" userId="762d84f8541acb72" providerId="LiveId" clId="{FC233A91-41EA-4338-B3ED-1251EB2C9144}" dt="2018-03-06T04:52:43.302" v="20" actId="1076"/>
          <ac:picMkLst>
            <pc:docMk/>
            <pc:sldMk cId="609555337" sldId="257"/>
            <ac:picMk id="9" creationId="{4F44A9D8-827D-48C3-8744-4D24064802AD}"/>
          </ac:picMkLst>
        </pc:picChg>
      </pc:sldChg>
      <pc:sldChg chg="delSp modSp add">
        <pc:chgData name="Marita Hayes-Brown" userId="762d84f8541acb72" providerId="LiveId" clId="{FC233A91-41EA-4338-B3ED-1251EB2C9144}" dt="2018-03-06T04:53:12.133" v="24" actId="14100"/>
        <pc:sldMkLst>
          <pc:docMk/>
          <pc:sldMk cId="2094754393" sldId="258"/>
        </pc:sldMkLst>
        <pc:spChg chg="mod">
          <ac:chgData name="Marita Hayes-Brown" userId="762d84f8541acb72" providerId="LiveId" clId="{FC233A91-41EA-4338-B3ED-1251EB2C9144}" dt="2018-03-06T04:53:12.133" v="24" actId="14100"/>
          <ac:spMkLst>
            <pc:docMk/>
            <pc:sldMk cId="2094754393" sldId="258"/>
            <ac:spMk id="7" creationId="{D4C387C5-527F-43E4-9158-03A7A20B6950}"/>
          </ac:spMkLst>
        </pc:spChg>
        <pc:graphicFrameChg chg="del">
          <ac:chgData name="Marita Hayes-Brown" userId="762d84f8541acb72" providerId="LiveId" clId="{FC233A91-41EA-4338-B3ED-1251EB2C9144}" dt="2018-03-06T04:52:58.786" v="23" actId="478"/>
          <ac:graphicFrameMkLst>
            <pc:docMk/>
            <pc:sldMk cId="2094754393" sldId="258"/>
            <ac:graphicFrameMk id="10" creationId="{B4609742-AF89-470E-BF8B-5D23B470A45C}"/>
          </ac:graphicFrameMkLst>
        </pc:graphicFrameChg>
      </pc:sldChg>
      <pc:sldChg chg="delSp modSp add del">
        <pc:chgData name="Marita Hayes-Brown" userId="762d84f8541acb72" providerId="LiveId" clId="{FC233A91-41EA-4338-B3ED-1251EB2C9144}" dt="2018-03-06T04:52:51.672" v="21" actId="2696"/>
        <pc:sldMkLst>
          <pc:docMk/>
          <pc:sldMk cId="2596588459" sldId="258"/>
        </pc:sldMkLst>
        <pc:graphicFrameChg chg="del">
          <ac:chgData name="Marita Hayes-Brown" userId="762d84f8541acb72" providerId="LiveId" clId="{FC233A91-41EA-4338-B3ED-1251EB2C9144}" dt="2018-03-06T04:52:30.362" v="18" actId="478"/>
          <ac:graphicFrameMkLst>
            <pc:docMk/>
            <pc:sldMk cId="2596588459" sldId="258"/>
            <ac:graphicFrameMk id="10" creationId="{B4609742-AF89-470E-BF8B-5D23B470A45C}"/>
          </ac:graphicFrameMkLst>
        </pc:graphicFrameChg>
        <pc:picChg chg="mod">
          <ac:chgData name="Marita Hayes-Brown" userId="762d84f8541acb72" providerId="LiveId" clId="{FC233A91-41EA-4338-B3ED-1251EB2C9144}" dt="2018-03-06T04:52:36.590" v="19" actId="1076"/>
          <ac:picMkLst>
            <pc:docMk/>
            <pc:sldMk cId="2596588459" sldId="258"/>
            <ac:picMk id="9" creationId="{4F44A9D8-827D-48C3-8744-4D24064802AD}"/>
          </ac:picMkLst>
        </pc:picChg>
      </pc:sldChg>
      <pc:sldChg chg="modSp del">
        <pc:chgData name="Marita Hayes-Brown" userId="762d84f8541acb72" providerId="LiveId" clId="{FC233A91-41EA-4338-B3ED-1251EB2C9144}" dt="2018-03-06T04:52:22.103" v="16" actId="2696"/>
        <pc:sldMkLst>
          <pc:docMk/>
          <pc:sldMk cId="3240947138" sldId="258"/>
        </pc:sldMkLst>
        <pc:spChg chg="mod">
          <ac:chgData name="Marita Hayes-Brown" userId="762d84f8541acb72" providerId="LiveId" clId="{FC233A91-41EA-4338-B3ED-1251EB2C9144}" dt="2018-03-06T04:50:53.243" v="0"/>
          <ac:spMkLst>
            <pc:docMk/>
            <pc:sldMk cId="3240947138" sldId="258"/>
            <ac:spMk id="5" creationId="{77664F24-7ACA-4859-A04B-EF4545A2ECDE}"/>
          </ac:spMkLst>
        </pc:spChg>
        <pc:spChg chg="mod">
          <ac:chgData name="Marita Hayes-Brown" userId="762d84f8541acb72" providerId="LiveId" clId="{FC233A91-41EA-4338-B3ED-1251EB2C9144}" dt="2018-03-06T04:50:53.243" v="0"/>
          <ac:spMkLst>
            <pc:docMk/>
            <pc:sldMk cId="3240947138" sldId="258"/>
            <ac:spMk id="6" creationId="{B4672807-4065-4A97-BEC1-D7A0777CEE67}"/>
          </ac:spMkLst>
        </pc:spChg>
        <pc:spChg chg="mod">
          <ac:chgData name="Marita Hayes-Brown" userId="762d84f8541acb72" providerId="LiveId" clId="{FC233A91-41EA-4338-B3ED-1251EB2C9144}" dt="2018-03-06T04:50:53.243" v="0"/>
          <ac:spMkLst>
            <pc:docMk/>
            <pc:sldMk cId="3240947138" sldId="258"/>
            <ac:spMk id="7" creationId="{D4C387C5-527F-43E4-9158-03A7A20B6950}"/>
          </ac:spMkLst>
        </pc:spChg>
        <pc:spChg chg="mod">
          <ac:chgData name="Marita Hayes-Brown" userId="762d84f8541acb72" providerId="LiveId" clId="{FC233A91-41EA-4338-B3ED-1251EB2C9144}" dt="2018-03-06T04:50:53.243" v="0"/>
          <ac:spMkLst>
            <pc:docMk/>
            <pc:sldMk cId="3240947138" sldId="258"/>
            <ac:spMk id="8" creationId="{D577E033-B38D-4646-8DD4-EC27D6B4616A}"/>
          </ac:spMkLst>
        </pc:spChg>
        <pc:picChg chg="mod">
          <ac:chgData name="Marita Hayes-Brown" userId="762d84f8541acb72" providerId="LiveId" clId="{FC233A91-41EA-4338-B3ED-1251EB2C9144}" dt="2018-03-06T04:50:53.243" v="0"/>
          <ac:picMkLst>
            <pc:docMk/>
            <pc:sldMk cId="3240947138" sldId="258"/>
            <ac:picMk id="9" creationId="{4F44A9D8-827D-48C3-8744-4D24064802AD}"/>
          </ac:picMkLst>
        </pc:picChg>
      </pc:sldChg>
      <pc:sldMasterChg chg="modSp modSldLayout">
        <pc:chgData name="Marita Hayes-Brown" userId="762d84f8541acb72" providerId="LiveId" clId="{FC233A91-41EA-4338-B3ED-1251EB2C9144}" dt="2018-03-06T04:50:53.243" v="0"/>
        <pc:sldMasterMkLst>
          <pc:docMk/>
          <pc:sldMasterMk cId="1951129574" sldId="2147483648"/>
        </pc:sldMasterMkLst>
        <pc:spChg chg="mod">
          <ac:chgData name="Marita Hayes-Brown" userId="762d84f8541acb72" providerId="LiveId" clId="{FC233A91-41EA-4338-B3ED-1251EB2C9144}" dt="2018-03-06T04:50:53.243" v="0"/>
          <ac:spMkLst>
            <pc:docMk/>
            <pc:sldMasterMk cId="1951129574" sldId="2147483648"/>
            <ac:spMk id="2" creationId="{E190699B-FF19-405C-AC6B-3B1A601498B4}"/>
          </ac:spMkLst>
        </pc:spChg>
        <pc:spChg chg="mod">
          <ac:chgData name="Marita Hayes-Brown" userId="762d84f8541acb72" providerId="LiveId" clId="{FC233A91-41EA-4338-B3ED-1251EB2C9144}" dt="2018-03-06T04:50:53.243" v="0"/>
          <ac:spMkLst>
            <pc:docMk/>
            <pc:sldMasterMk cId="1951129574" sldId="2147483648"/>
            <ac:spMk id="3" creationId="{5042C09E-0DD4-4F13-9D8B-AFD0541F93F3}"/>
          </ac:spMkLst>
        </pc:spChg>
        <pc:spChg chg="mod">
          <ac:chgData name="Marita Hayes-Brown" userId="762d84f8541acb72" providerId="LiveId" clId="{FC233A91-41EA-4338-B3ED-1251EB2C9144}" dt="2018-03-06T04:50:53.243" v="0"/>
          <ac:spMkLst>
            <pc:docMk/>
            <pc:sldMasterMk cId="1951129574" sldId="2147483648"/>
            <ac:spMk id="4" creationId="{A3166794-8C06-4DE6-8220-D3F9630B8726}"/>
          </ac:spMkLst>
        </pc:spChg>
        <pc:spChg chg="mod">
          <ac:chgData name="Marita Hayes-Brown" userId="762d84f8541acb72" providerId="LiveId" clId="{FC233A91-41EA-4338-B3ED-1251EB2C9144}" dt="2018-03-06T04:50:53.243" v="0"/>
          <ac:spMkLst>
            <pc:docMk/>
            <pc:sldMasterMk cId="1951129574" sldId="2147483648"/>
            <ac:spMk id="5" creationId="{4A1F7A93-5FE6-4185-8B09-C44B2B6235E4}"/>
          </ac:spMkLst>
        </pc:spChg>
        <pc:spChg chg="mod">
          <ac:chgData name="Marita Hayes-Brown" userId="762d84f8541acb72" providerId="LiveId" clId="{FC233A91-41EA-4338-B3ED-1251EB2C9144}" dt="2018-03-06T04:50:53.243" v="0"/>
          <ac:spMkLst>
            <pc:docMk/>
            <pc:sldMasterMk cId="1951129574" sldId="2147483648"/>
            <ac:spMk id="6" creationId="{3A4724F7-89D5-4216-945C-311B84776889}"/>
          </ac:spMkLst>
        </pc:spChg>
        <pc:sldLayoutChg chg="modSp">
          <pc:chgData name="Marita Hayes-Brown" userId="762d84f8541acb72" providerId="LiveId" clId="{FC233A91-41EA-4338-B3ED-1251EB2C9144}" dt="2018-03-06T04:50:53.243" v="0"/>
          <pc:sldLayoutMkLst>
            <pc:docMk/>
            <pc:sldMasterMk cId="1951129574" sldId="2147483648"/>
            <pc:sldLayoutMk cId="2262015087" sldId="2147483649"/>
          </pc:sldLayoutMkLst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2262015087" sldId="2147483649"/>
              <ac:spMk id="2" creationId="{91BE5C87-37E0-4C46-ADC3-6040E9AEFD25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2262015087" sldId="2147483649"/>
              <ac:spMk id="3" creationId="{E96FFF56-221A-4D7F-9027-FB7572908B10}"/>
            </ac:spMkLst>
          </pc:spChg>
        </pc:sldLayoutChg>
        <pc:sldLayoutChg chg="modSp">
          <pc:chgData name="Marita Hayes-Brown" userId="762d84f8541acb72" providerId="LiveId" clId="{FC233A91-41EA-4338-B3ED-1251EB2C9144}" dt="2018-03-06T04:50:53.243" v="0"/>
          <pc:sldLayoutMkLst>
            <pc:docMk/>
            <pc:sldMasterMk cId="1951129574" sldId="2147483648"/>
            <pc:sldLayoutMk cId="1389000422" sldId="2147483651"/>
          </pc:sldLayoutMkLst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1389000422" sldId="2147483651"/>
              <ac:spMk id="2" creationId="{3A43DE23-9DED-45A6-ACD5-697A5A52E7C7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1389000422" sldId="2147483651"/>
              <ac:spMk id="3" creationId="{CA1B53EA-897D-47E8-8DD0-E7D3E4D728F6}"/>
            </ac:spMkLst>
          </pc:spChg>
        </pc:sldLayoutChg>
        <pc:sldLayoutChg chg="modSp">
          <pc:chgData name="Marita Hayes-Brown" userId="762d84f8541acb72" providerId="LiveId" clId="{FC233A91-41EA-4338-B3ED-1251EB2C9144}" dt="2018-03-06T04:50:53.243" v="0"/>
          <pc:sldLayoutMkLst>
            <pc:docMk/>
            <pc:sldMasterMk cId="1951129574" sldId="2147483648"/>
            <pc:sldLayoutMk cId="943589857" sldId="2147483652"/>
          </pc:sldLayoutMkLst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943589857" sldId="2147483652"/>
              <ac:spMk id="3" creationId="{B736F8C4-221D-4619-A2B7-5EA0858B0D20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943589857" sldId="2147483652"/>
              <ac:spMk id="4" creationId="{2E63FF0E-4ADE-4FCA-BB07-044B01E316AE}"/>
            </ac:spMkLst>
          </pc:spChg>
        </pc:sldLayoutChg>
        <pc:sldLayoutChg chg="modSp">
          <pc:chgData name="Marita Hayes-Brown" userId="762d84f8541acb72" providerId="LiveId" clId="{FC233A91-41EA-4338-B3ED-1251EB2C9144}" dt="2018-03-06T04:50:53.243" v="0"/>
          <pc:sldLayoutMkLst>
            <pc:docMk/>
            <pc:sldMasterMk cId="1951129574" sldId="2147483648"/>
            <pc:sldLayoutMk cId="3302600607" sldId="2147483653"/>
          </pc:sldLayoutMkLst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3302600607" sldId="2147483653"/>
              <ac:spMk id="2" creationId="{80EE289F-A1B4-4000-8ACE-F577DE2380B3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3302600607" sldId="2147483653"/>
              <ac:spMk id="3" creationId="{E48487A1-E177-4C99-B8ED-F5D0EE1A4DCE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3302600607" sldId="2147483653"/>
              <ac:spMk id="4" creationId="{545E47CA-8393-485E-8766-48F7CA24C43C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3302600607" sldId="2147483653"/>
              <ac:spMk id="5" creationId="{589DB8F4-6014-4881-858D-7840DB993032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3302600607" sldId="2147483653"/>
              <ac:spMk id="6" creationId="{E1278A76-468F-4AFA-9EEF-A5936831CDD4}"/>
            </ac:spMkLst>
          </pc:spChg>
        </pc:sldLayoutChg>
        <pc:sldLayoutChg chg="modSp">
          <pc:chgData name="Marita Hayes-Brown" userId="762d84f8541acb72" providerId="LiveId" clId="{FC233A91-41EA-4338-B3ED-1251EB2C9144}" dt="2018-03-06T04:50:53.243" v="0"/>
          <pc:sldLayoutMkLst>
            <pc:docMk/>
            <pc:sldMasterMk cId="1951129574" sldId="2147483648"/>
            <pc:sldLayoutMk cId="5241155" sldId="2147483656"/>
          </pc:sldLayoutMkLst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5241155" sldId="2147483656"/>
              <ac:spMk id="2" creationId="{31BBDCFE-99ED-4F77-9209-1E2DA2579E7E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5241155" sldId="2147483656"/>
              <ac:spMk id="3" creationId="{30907D9E-C197-46AF-A7EA-261CAA3BAA45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5241155" sldId="2147483656"/>
              <ac:spMk id="4" creationId="{271C8A08-7831-4CBE-9FEB-D6AB9A295345}"/>
            </ac:spMkLst>
          </pc:spChg>
        </pc:sldLayoutChg>
        <pc:sldLayoutChg chg="modSp">
          <pc:chgData name="Marita Hayes-Brown" userId="762d84f8541acb72" providerId="LiveId" clId="{FC233A91-41EA-4338-B3ED-1251EB2C9144}" dt="2018-03-06T04:50:53.243" v="0"/>
          <pc:sldLayoutMkLst>
            <pc:docMk/>
            <pc:sldMasterMk cId="1951129574" sldId="2147483648"/>
            <pc:sldLayoutMk cId="2061121165" sldId="2147483657"/>
          </pc:sldLayoutMkLst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2061121165" sldId="2147483657"/>
              <ac:spMk id="2" creationId="{F47B23AA-725E-49AE-A1A7-DE1F303475A3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2061121165" sldId="2147483657"/>
              <ac:spMk id="3" creationId="{DF26550B-AD77-4383-9B77-5A4B89E3A9D7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2061121165" sldId="2147483657"/>
              <ac:spMk id="4" creationId="{A98E56F2-7B95-4228-81E1-E22F2760A7BA}"/>
            </ac:spMkLst>
          </pc:spChg>
        </pc:sldLayoutChg>
        <pc:sldLayoutChg chg="modSp">
          <pc:chgData name="Marita Hayes-Brown" userId="762d84f8541acb72" providerId="LiveId" clId="{FC233A91-41EA-4338-B3ED-1251EB2C9144}" dt="2018-03-06T04:50:53.243" v="0"/>
          <pc:sldLayoutMkLst>
            <pc:docMk/>
            <pc:sldMasterMk cId="1951129574" sldId="2147483648"/>
            <pc:sldLayoutMk cId="2244934671" sldId="2147483659"/>
          </pc:sldLayoutMkLst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2244934671" sldId="2147483659"/>
              <ac:spMk id="2" creationId="{F4A81054-529E-41F2-9F4C-5F0A8387B080}"/>
            </ac:spMkLst>
          </pc:spChg>
          <pc:spChg chg="mod">
            <ac:chgData name="Marita Hayes-Brown" userId="762d84f8541acb72" providerId="LiveId" clId="{FC233A91-41EA-4338-B3ED-1251EB2C9144}" dt="2018-03-06T04:50:53.243" v="0"/>
            <ac:spMkLst>
              <pc:docMk/>
              <pc:sldMasterMk cId="1951129574" sldId="2147483648"/>
              <pc:sldLayoutMk cId="2244934671" sldId="2147483659"/>
              <ac:spMk id="3" creationId="{433218E3-5EA2-4C3A-8C4F-A5D66E41E8C5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52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29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22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2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05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82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63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36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35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32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96B0-5E2B-4EA4-8E3F-6B638CEFDCF2}" type="datetimeFigureOut">
              <a:rPr lang="en-AU" smtClean="0"/>
              <a:t>17/07/2018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4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4609742-AF89-470E-BF8B-5D23B470A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222845"/>
              </p:ext>
            </p:extLst>
          </p:nvPr>
        </p:nvGraphicFramePr>
        <p:xfrm>
          <a:off x="6635954" y="4261934"/>
          <a:ext cx="2458590" cy="259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2441160" imgH="2578320" progId="">
                  <p:embed/>
                </p:oleObj>
              </mc:Choice>
              <mc:Fallback>
                <p:oleObj r:id="rId3" imgW="2441160" imgH="257832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4609742-AF89-470E-BF8B-5D23B470A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5954" y="4261934"/>
                        <a:ext cx="2458590" cy="2596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955" y="207829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AU" dirty="0"/>
              <a:t>Developing a survey of student wellbeing 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083" y="2976590"/>
            <a:ext cx="6858000" cy="271244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Using a </a:t>
            </a:r>
            <a:r>
              <a:rPr lang="en-AU" dirty="0">
                <a:solidFill>
                  <a:srgbClr val="0070C0"/>
                </a:solidFill>
              </a:rPr>
              <a:t>survey to continually review student </a:t>
            </a:r>
            <a:r>
              <a:rPr lang="en-AU" dirty="0" smtClean="0">
                <a:solidFill>
                  <a:srgbClr val="0070C0"/>
                </a:solidFill>
              </a:rPr>
              <a:t>context</a:t>
            </a:r>
            <a:endParaRPr lang="en-AU" dirty="0">
              <a:solidFill>
                <a:srgbClr val="0070C0"/>
              </a:solidFill>
            </a:endParaRPr>
          </a:p>
          <a:p>
            <a:endParaRPr lang="en-AU" dirty="0" smtClean="0">
              <a:solidFill>
                <a:srgbClr val="0070C0"/>
              </a:solidFill>
            </a:endParaRPr>
          </a:p>
          <a:p>
            <a:r>
              <a:rPr lang="en-AU" dirty="0" smtClean="0"/>
              <a:t>by Marisca de Jager, School Psychologist </a:t>
            </a:r>
          </a:p>
          <a:p>
            <a:r>
              <a:rPr lang="en-AU" dirty="0" smtClean="0"/>
              <a:t>Julie Brunckhorst, Dean of Students </a:t>
            </a:r>
          </a:p>
          <a:p>
            <a:r>
              <a:rPr lang="en-AU" b="1" dirty="0" smtClean="0">
                <a:solidFill>
                  <a:srgbClr val="92D050"/>
                </a:solidFill>
              </a:rPr>
              <a:t>Somerville House </a:t>
            </a:r>
            <a:endParaRPr lang="en-AU" b="1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6996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5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935" y="2212861"/>
            <a:ext cx="84021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All questions were presented in a Likert-style format where students are asked to match a statement such as “</a:t>
            </a:r>
            <a:r>
              <a:rPr lang="en-AU" i="1" dirty="0" smtClean="0"/>
              <a:t>I feel happy</a:t>
            </a:r>
            <a:r>
              <a:rPr lang="en-AU" dirty="0" smtClean="0"/>
              <a:t>” to a 5 point scale ranging from “</a:t>
            </a:r>
            <a:r>
              <a:rPr lang="en-AU" i="1" dirty="0" smtClean="0"/>
              <a:t>Almost Never</a:t>
            </a:r>
            <a:r>
              <a:rPr lang="en-AU" dirty="0" smtClean="0"/>
              <a:t>” to “</a:t>
            </a:r>
            <a:r>
              <a:rPr lang="en-AU" i="1" dirty="0" smtClean="0"/>
              <a:t>Almost Always</a:t>
            </a:r>
            <a:r>
              <a:rPr lang="en-AU" dirty="0" smtClean="0"/>
              <a:t>”(from the EPOCH scale by Kern et al, 2016). </a:t>
            </a:r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 smtClean="0"/>
              <a:t>We </a:t>
            </a:r>
            <a:r>
              <a:rPr lang="en-AU" dirty="0" smtClean="0"/>
              <a:t>used </a:t>
            </a:r>
            <a:r>
              <a:rPr lang="en-AU" dirty="0" err="1" smtClean="0"/>
              <a:t>SurveyMonkey</a:t>
            </a:r>
            <a:r>
              <a:rPr lang="en-AU" dirty="0" smtClean="0"/>
              <a:t> as </a:t>
            </a:r>
            <a:r>
              <a:rPr lang="en-AU" dirty="0" smtClean="0"/>
              <a:t>the platform </a:t>
            </a:r>
            <a:r>
              <a:rPr lang="en-AU" dirty="0" smtClean="0"/>
              <a:t>to administer </a:t>
            </a:r>
            <a:r>
              <a:rPr lang="en-AU" dirty="0" smtClean="0"/>
              <a:t>the survey </a:t>
            </a:r>
            <a:r>
              <a:rPr lang="en-AU" dirty="0" smtClean="0"/>
              <a:t>to students. </a:t>
            </a:r>
            <a:r>
              <a:rPr lang="en-AU" dirty="0" smtClean="0"/>
              <a:t>Students </a:t>
            </a:r>
            <a:r>
              <a:rPr lang="en-AU" dirty="0" smtClean="0"/>
              <a:t>used their </a:t>
            </a:r>
            <a:r>
              <a:rPr lang="en-AU" dirty="0" smtClean="0"/>
              <a:t>school-issued </a:t>
            </a:r>
            <a:r>
              <a:rPr lang="en-AU" dirty="0" smtClean="0"/>
              <a:t>laptops to access survey. </a:t>
            </a:r>
          </a:p>
          <a:p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Data was exported from </a:t>
            </a:r>
            <a:r>
              <a:rPr lang="en-AU" dirty="0" err="1" smtClean="0"/>
              <a:t>SurveyMonkey</a:t>
            </a:r>
            <a:r>
              <a:rPr lang="en-AU" dirty="0" smtClean="0"/>
              <a:t> and analysed by School Psychologist using Microsoft Excel software. </a:t>
            </a:r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 smtClean="0"/>
              <a:t>Students were not personally identified and provided only their current Year Level.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7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935" y="2212861"/>
            <a:ext cx="8537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Approval was sought:</a:t>
            </a:r>
          </a:p>
          <a:p>
            <a:r>
              <a:rPr lang="en-AU" dirty="0"/>
              <a:t>	</a:t>
            </a:r>
            <a:r>
              <a:rPr lang="en-AU" dirty="0" smtClean="0"/>
              <a:t>- </a:t>
            </a:r>
            <a:r>
              <a:rPr lang="en-AU" dirty="0" smtClean="0">
                <a:solidFill>
                  <a:srgbClr val="0070C0"/>
                </a:solidFill>
              </a:rPr>
              <a:t>Within the school </a:t>
            </a:r>
            <a:r>
              <a:rPr lang="en-AU" dirty="0" smtClean="0"/>
              <a:t>– through the Principal, School Executive and Pastoral Care team</a:t>
            </a:r>
          </a:p>
          <a:p>
            <a:endParaRPr lang="en-AU" dirty="0"/>
          </a:p>
          <a:p>
            <a:r>
              <a:rPr lang="en-AU" dirty="0" smtClean="0"/>
              <a:t>	- </a:t>
            </a:r>
            <a:r>
              <a:rPr lang="en-AU" dirty="0" smtClean="0">
                <a:solidFill>
                  <a:srgbClr val="0070C0"/>
                </a:solidFill>
              </a:rPr>
              <a:t>From parents </a:t>
            </a:r>
            <a:r>
              <a:rPr lang="en-AU" dirty="0" smtClean="0"/>
              <a:t>who were emailed comprehensive information and a ‘Parent non-	 		consent’ form to complete and return.</a:t>
            </a:r>
          </a:p>
          <a:p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- </a:t>
            </a:r>
            <a:r>
              <a:rPr lang="en-AU" dirty="0" smtClean="0">
                <a:solidFill>
                  <a:srgbClr val="0070C0"/>
                </a:solidFill>
              </a:rPr>
              <a:t>With teachers </a:t>
            </a:r>
            <a:r>
              <a:rPr lang="en-AU" dirty="0" smtClean="0"/>
              <a:t>who were kept informed about the survey and delivery process. 			Tutor </a:t>
            </a:r>
            <a:r>
              <a:rPr lang="en-AU" dirty="0" smtClean="0"/>
              <a:t>teachers </a:t>
            </a:r>
            <a:r>
              <a:rPr lang="en-AU" dirty="0" smtClean="0"/>
              <a:t>were provided with a script of instructions to allow consistency 			between classes. </a:t>
            </a:r>
          </a:p>
          <a:p>
            <a:endParaRPr lang="en-AU" dirty="0"/>
          </a:p>
          <a:p>
            <a:r>
              <a:rPr lang="en-AU" dirty="0" smtClean="0"/>
              <a:t>	-  </a:t>
            </a:r>
            <a:r>
              <a:rPr lang="en-AU" dirty="0" smtClean="0">
                <a:solidFill>
                  <a:srgbClr val="0070C0"/>
                </a:solidFill>
              </a:rPr>
              <a:t>From students </a:t>
            </a:r>
            <a:r>
              <a:rPr lang="en-AU" dirty="0" smtClean="0"/>
              <a:t>who were provided with written and aural information about the 			survey, the confidential nature of data collected, </a:t>
            </a:r>
            <a:r>
              <a:rPr lang="en-AU" dirty="0" smtClean="0"/>
              <a:t>the </a:t>
            </a:r>
            <a:r>
              <a:rPr lang="en-AU" dirty="0" smtClean="0"/>
              <a:t>voluntary nature of 				participation</a:t>
            </a:r>
            <a:r>
              <a:rPr lang="en-AU" dirty="0"/>
              <a:t> </a:t>
            </a:r>
            <a:r>
              <a:rPr lang="en-AU" dirty="0" smtClean="0"/>
              <a:t>and their ability to abstain or withdraw at any time. Students were 		encouraged to attend or contact Student Services with questions or concerns. 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6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AF79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35" y="1894603"/>
            <a:ext cx="8428008" cy="369332"/>
          </a:xfrm>
          <a:prstGeom prst="rect">
            <a:avLst/>
          </a:prstGeom>
          <a:solidFill>
            <a:srgbClr val="8BBC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2016</a:t>
            </a:r>
            <a:r>
              <a:rPr lang="en-AU" dirty="0" smtClean="0">
                <a:solidFill>
                  <a:schemeClr val="bg1"/>
                </a:solidFill>
              </a:rPr>
              <a:t> – Conducting the first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74" y="2469230"/>
            <a:ext cx="84021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A date was selected for the middle of Term 4,  2016.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Students received a link to the survey via email and completed the survey during non-academic time in a </a:t>
            </a:r>
            <a:r>
              <a:rPr lang="en-AU" dirty="0" smtClean="0"/>
              <a:t>morning tutor session</a:t>
            </a:r>
            <a:r>
              <a:rPr lang="en-AU" dirty="0" smtClean="0"/>
              <a:t>. All students were supervised in small groups during completion.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Almost all participants were able to complete the task within the 20 minute lesson time. </a:t>
            </a:r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 smtClean="0"/>
              <a:t>A total of 813 students participated, with 738 completing the entire survey. High level of participation led to a representative sample.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35035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AF79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35" y="1894603"/>
            <a:ext cx="8428008" cy="369332"/>
          </a:xfrm>
          <a:prstGeom prst="rect">
            <a:avLst/>
          </a:prstGeom>
          <a:solidFill>
            <a:srgbClr val="8BBC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2016</a:t>
            </a:r>
            <a:r>
              <a:rPr lang="en-AU" dirty="0" smtClean="0">
                <a:solidFill>
                  <a:schemeClr val="bg1"/>
                </a:solidFill>
              </a:rPr>
              <a:t> – Conducting the first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74" y="2469230"/>
            <a:ext cx="84021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Results were analysed and presented by Year Level, Sub-school </a:t>
            </a:r>
            <a:r>
              <a:rPr lang="en-AU" dirty="0" smtClean="0"/>
              <a:t>independently (Middle </a:t>
            </a:r>
            <a:r>
              <a:rPr lang="en-AU" dirty="0" smtClean="0"/>
              <a:t>and Senior School) </a:t>
            </a:r>
            <a:r>
              <a:rPr lang="en-AU" dirty="0" smtClean="0"/>
              <a:t>and then together. </a:t>
            </a:r>
            <a:endParaRPr lang="en-AU" dirty="0" smtClean="0"/>
          </a:p>
          <a:p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Comparisons were made between Year Levels and Sub-Schools.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Comparisons were made with levels reported in research literature.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Correlations between constructs were provided.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endParaRPr lang="en-AU" dirty="0"/>
          </a:p>
          <a:p>
            <a:endParaRPr lang="en-AU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024" y="4909103"/>
            <a:ext cx="3226526" cy="14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2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AF79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35" y="1894603"/>
            <a:ext cx="8428008" cy="369332"/>
          </a:xfrm>
          <a:prstGeom prst="rect">
            <a:avLst/>
          </a:prstGeom>
          <a:solidFill>
            <a:srgbClr val="8BBC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2016</a:t>
            </a:r>
            <a:r>
              <a:rPr lang="en-AU" dirty="0" smtClean="0">
                <a:solidFill>
                  <a:schemeClr val="bg1"/>
                </a:solidFill>
              </a:rPr>
              <a:t> – Conducting the first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74" y="2469230"/>
            <a:ext cx="8402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Results were presented to School Executive and </a:t>
            </a:r>
            <a:r>
              <a:rPr lang="en-AU" dirty="0" smtClean="0"/>
              <a:t>this promoted </a:t>
            </a:r>
            <a:r>
              <a:rPr lang="en-AU" dirty="0" smtClean="0"/>
              <a:t>discussion about: </a:t>
            </a:r>
          </a:p>
          <a:p>
            <a:pPr marL="742950" lvl="1" indent="-285750">
              <a:buFontTx/>
              <a:buChar char="-"/>
            </a:pPr>
            <a:r>
              <a:rPr lang="en-AU" dirty="0" smtClean="0"/>
              <a:t>The level of wellbeing reported by students </a:t>
            </a:r>
          </a:p>
          <a:p>
            <a:pPr marL="742950" lvl="1" indent="-285750">
              <a:buFontTx/>
              <a:buChar char="-"/>
            </a:pPr>
            <a:r>
              <a:rPr lang="en-AU" dirty="0" smtClean="0"/>
              <a:t>How wellbeing is measured over time </a:t>
            </a:r>
          </a:p>
          <a:p>
            <a:pPr marL="742950" lvl="1" indent="-285750">
              <a:buFontTx/>
              <a:buChar char="-"/>
            </a:pPr>
            <a:r>
              <a:rPr lang="en-AU" dirty="0" smtClean="0"/>
              <a:t>The impact and effectiveness of current programs </a:t>
            </a:r>
          </a:p>
          <a:p>
            <a:pPr marL="742950" lvl="1" indent="-285750">
              <a:buFontTx/>
              <a:buChar char="-"/>
            </a:pPr>
            <a:r>
              <a:rPr lang="en-AU" dirty="0" smtClean="0"/>
              <a:t>Education for teachers, parents and students</a:t>
            </a:r>
          </a:p>
          <a:p>
            <a:pPr marL="742950" lvl="1" indent="-285750">
              <a:buFontTx/>
              <a:buChar char="-"/>
            </a:pPr>
            <a:endParaRPr lang="en-AU" dirty="0"/>
          </a:p>
          <a:p>
            <a:pPr marL="742950" lvl="1" indent="-285750">
              <a:buFontTx/>
              <a:buChar char="-"/>
            </a:pPr>
            <a:r>
              <a:rPr lang="en-AU" dirty="0" smtClean="0"/>
              <a:t>A second study </a:t>
            </a:r>
            <a:r>
              <a:rPr lang="en-AU" dirty="0" smtClean="0"/>
              <a:t>at an alternate time of year was </a:t>
            </a:r>
            <a:r>
              <a:rPr lang="en-AU" dirty="0" smtClean="0"/>
              <a:t>recommended</a:t>
            </a:r>
            <a:r>
              <a:rPr lang="en-AU" dirty="0" smtClean="0"/>
              <a:t>, </a:t>
            </a:r>
            <a:r>
              <a:rPr lang="en-AU" dirty="0" smtClean="0"/>
              <a:t>to ensure that results </a:t>
            </a:r>
            <a:r>
              <a:rPr lang="en-AU" dirty="0" smtClean="0"/>
              <a:t>were</a:t>
            </a:r>
            <a:r>
              <a:rPr lang="en-AU" dirty="0" smtClean="0"/>
              <a:t> </a:t>
            </a:r>
            <a:r>
              <a:rPr lang="en-AU" dirty="0" smtClean="0"/>
              <a:t>representative of wellbeing levels across the school year (not just of wellbeing levels in Term 4).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1179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AF79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35" y="1894603"/>
            <a:ext cx="8428008" cy="369332"/>
          </a:xfrm>
          <a:prstGeom prst="rect">
            <a:avLst/>
          </a:prstGeom>
          <a:solidFill>
            <a:srgbClr val="E3FF93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2016</a:t>
            </a:r>
            <a:r>
              <a:rPr lang="en-AU" dirty="0" smtClean="0">
                <a:solidFill>
                  <a:schemeClr val="bg1"/>
                </a:solidFill>
              </a:rPr>
              <a:t> – Conducting the first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052" y="2801973"/>
            <a:ext cx="84021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All survey items were appraised and modified where necessary.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Further items were created to extend our understanding of areas of student </a:t>
            </a:r>
            <a:r>
              <a:rPr lang="en-AU" dirty="0" smtClean="0"/>
              <a:t>concern, </a:t>
            </a:r>
            <a:r>
              <a:rPr lang="en-AU" dirty="0" smtClean="0"/>
              <a:t>in general and at school.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Questions about connectedness and belonging at school were added.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Students were asked to identify whether they were a </a:t>
            </a:r>
            <a:r>
              <a:rPr lang="en-AU" b="1" dirty="0" smtClean="0"/>
              <a:t>boarding or day student</a:t>
            </a:r>
            <a:r>
              <a:rPr lang="en-AU" dirty="0" smtClean="0"/>
              <a:t>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The subscale measuring Meaning (Peterson &amp; Seligman, 2005) was removed due to student and teacher feedback. It was indicated that younger students found some items such as “</a:t>
            </a:r>
            <a:r>
              <a:rPr lang="en-AU" i="1" dirty="0" smtClean="0"/>
              <a:t>My life has lasting meaning” </a:t>
            </a:r>
            <a:r>
              <a:rPr lang="en-AU" dirty="0" smtClean="0"/>
              <a:t>to be confusing and abstract.  </a:t>
            </a:r>
          </a:p>
          <a:p>
            <a:endParaRPr lang="en-A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77472" y="2256124"/>
            <a:ext cx="842800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	2017</a:t>
            </a:r>
            <a:r>
              <a:rPr lang="en-AU" dirty="0" smtClean="0">
                <a:solidFill>
                  <a:schemeClr val="bg1"/>
                </a:solidFill>
              </a:rPr>
              <a:t> – Conducting the second survey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6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AF79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35" y="1894603"/>
            <a:ext cx="8428008" cy="369332"/>
          </a:xfrm>
          <a:prstGeom prst="rect">
            <a:avLst/>
          </a:prstGeom>
          <a:solidFill>
            <a:srgbClr val="E3FF93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2016</a:t>
            </a:r>
            <a:r>
              <a:rPr lang="en-AU" dirty="0" smtClean="0">
                <a:solidFill>
                  <a:schemeClr val="bg1"/>
                </a:solidFill>
              </a:rPr>
              <a:t> – Conducting the first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052" y="3043636"/>
            <a:ext cx="8402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Data </a:t>
            </a:r>
            <a:r>
              <a:rPr lang="en-AU" dirty="0"/>
              <a:t>was analysed using more specialised software. SPSS Statistics 24 software was found </a:t>
            </a:r>
            <a:r>
              <a:rPr lang="en-AU" dirty="0" smtClean="0"/>
              <a:t>to </a:t>
            </a:r>
            <a:r>
              <a:rPr lang="en-AU" dirty="0"/>
              <a:t>allow more rapid processing of data. </a:t>
            </a: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Results were shown to be relatively stable across the two survey dates (middle of Term 4 and Term 1).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Outcomes were more widely shared and began to influence decision making within our Pastoral Care program. 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Outcomes prompted the discussion of specific themes at parent information evenings, and directed our focus and timing of specific programs (such as Body </a:t>
            </a:r>
            <a:r>
              <a:rPr lang="en-AU" dirty="0" smtClean="0"/>
              <a:t>Positivity and Sleep Hygiene). </a:t>
            </a: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/>
              <a:t>T</a:t>
            </a:r>
            <a:r>
              <a:rPr lang="en-AU" dirty="0" smtClean="0"/>
              <a:t>he outcomes also</a:t>
            </a:r>
            <a:r>
              <a:rPr lang="en-AU" dirty="0" smtClean="0"/>
              <a:t> </a:t>
            </a:r>
            <a:r>
              <a:rPr lang="en-AU" dirty="0" smtClean="0"/>
              <a:t>influenced decisions within the wider School community such as the finish time of evening events for students. </a:t>
            </a:r>
            <a:endParaRPr lang="en-AU" dirty="0"/>
          </a:p>
          <a:p>
            <a:endParaRPr lang="en-A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77472" y="2256124"/>
            <a:ext cx="842800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	2017</a:t>
            </a:r>
            <a:r>
              <a:rPr lang="en-AU" dirty="0" smtClean="0">
                <a:solidFill>
                  <a:schemeClr val="bg1"/>
                </a:solidFill>
              </a:rPr>
              <a:t> – Conducting the second survey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4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AF79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35" y="1894603"/>
            <a:ext cx="8428008" cy="369332"/>
          </a:xfrm>
          <a:prstGeom prst="rect">
            <a:avLst/>
          </a:prstGeom>
          <a:solidFill>
            <a:srgbClr val="E3FF93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2016</a:t>
            </a:r>
            <a:r>
              <a:rPr lang="en-AU" dirty="0" smtClean="0">
                <a:solidFill>
                  <a:schemeClr val="bg1"/>
                </a:solidFill>
              </a:rPr>
              <a:t> – Conducting the first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052" y="2801973"/>
            <a:ext cx="8402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A second survey allowed more confidence in the reliability of our data, but also meant that the amount of data available grew.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Summarising data and communicating it effectively became challenging.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A 60 minute staff presentation of survey outcomes in 2017 indicated to us that too much data could be overwhelming and unhelpful. Alternative ways of disseminated survey outcomes were considered. </a:t>
            </a:r>
            <a:r>
              <a:rPr lang="en-AU" dirty="0" smtClean="0"/>
              <a:t>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Now we generally </a:t>
            </a:r>
            <a:r>
              <a:rPr lang="en-AU" dirty="0" smtClean="0"/>
              <a:t>disseminate summaries and highlight specific information</a:t>
            </a:r>
            <a:r>
              <a:rPr lang="en-AU" dirty="0" smtClean="0"/>
              <a:t> for teachers and leaders for decision making.</a:t>
            </a:r>
            <a:endParaRPr lang="en-AU" dirty="0"/>
          </a:p>
          <a:p>
            <a:endParaRPr lang="en-A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77472" y="2256124"/>
            <a:ext cx="842800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	2017</a:t>
            </a:r>
            <a:r>
              <a:rPr lang="en-AU" dirty="0" smtClean="0">
                <a:solidFill>
                  <a:schemeClr val="bg1"/>
                </a:solidFill>
              </a:rPr>
              <a:t> – Conducting the second survey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5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AF79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35" y="1894603"/>
            <a:ext cx="8428008" cy="369332"/>
          </a:xfrm>
          <a:prstGeom prst="rect">
            <a:avLst/>
          </a:prstGeom>
          <a:solidFill>
            <a:srgbClr val="E3FF93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2016</a:t>
            </a:r>
            <a:r>
              <a:rPr lang="en-AU" dirty="0" smtClean="0">
                <a:solidFill>
                  <a:schemeClr val="bg1"/>
                </a:solidFill>
              </a:rPr>
              <a:t> – Conducting the first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774" y="3328667"/>
            <a:ext cx="84021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Third survey was conducted in Term 4, 2017 to allow for comparison with first survey from Term 4, 2016.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/>
              <a:t>C</a:t>
            </a:r>
            <a:r>
              <a:rPr lang="en-AU" dirty="0" smtClean="0"/>
              <a:t>omment boxes were added </a:t>
            </a:r>
            <a:r>
              <a:rPr lang="en-AU" dirty="0" smtClean="0"/>
              <a:t>to invite unstructured feedback from students. </a:t>
            </a:r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 smtClean="0"/>
              <a:t>Four questions were added </a:t>
            </a:r>
            <a:r>
              <a:rPr lang="en-AU" dirty="0" smtClean="0"/>
              <a:t>considering </a:t>
            </a:r>
            <a:r>
              <a:rPr lang="en-AU" dirty="0" smtClean="0"/>
              <a:t>the impact of peer comparisons on wellbeing in line with research by Lyman &amp; Luther (2014). Unfortunately this item was not properly pilot tested and a glitch </a:t>
            </a:r>
            <a:r>
              <a:rPr lang="en-AU" dirty="0" smtClean="0"/>
              <a:t>meant </a:t>
            </a:r>
            <a:r>
              <a:rPr lang="en-AU" dirty="0" smtClean="0"/>
              <a:t>that all data from these questions were omitted from analyses.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472" y="2256124"/>
            <a:ext cx="8428008" cy="369332"/>
          </a:xfrm>
          <a:prstGeom prst="rect">
            <a:avLst/>
          </a:prstGeom>
          <a:solidFill>
            <a:srgbClr val="8BCDFF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	2017</a:t>
            </a:r>
            <a:r>
              <a:rPr lang="en-AU" dirty="0" smtClean="0">
                <a:solidFill>
                  <a:schemeClr val="bg1"/>
                </a:solidFill>
              </a:rPr>
              <a:t> – Conducting the second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472" y="2625456"/>
            <a:ext cx="84280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		2017</a:t>
            </a:r>
            <a:r>
              <a:rPr lang="en-AU" dirty="0" smtClean="0">
                <a:solidFill>
                  <a:schemeClr val="bg1"/>
                </a:solidFill>
              </a:rPr>
              <a:t> – Conducting the third survey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4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AF79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35" y="1894603"/>
            <a:ext cx="8428008" cy="369332"/>
          </a:xfrm>
          <a:prstGeom prst="rect">
            <a:avLst/>
          </a:prstGeom>
          <a:solidFill>
            <a:srgbClr val="E3FF93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2016</a:t>
            </a:r>
            <a:r>
              <a:rPr lang="en-AU" dirty="0" smtClean="0">
                <a:solidFill>
                  <a:schemeClr val="bg1"/>
                </a:solidFill>
              </a:rPr>
              <a:t> – Conducting the first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774" y="3328667"/>
            <a:ext cx="8402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After </a:t>
            </a:r>
            <a:r>
              <a:rPr lang="en-AU" dirty="0" smtClean="0"/>
              <a:t>the third survey </a:t>
            </a:r>
            <a:r>
              <a:rPr lang="en-AU" dirty="0" smtClean="0"/>
              <a:t>we began to find </a:t>
            </a:r>
            <a:r>
              <a:rPr lang="en-AU" dirty="0" smtClean="0"/>
              <a:t>effects </a:t>
            </a:r>
            <a:r>
              <a:rPr lang="en-AU" dirty="0" smtClean="0"/>
              <a:t>specific to a particular cohort, and other effects which </a:t>
            </a:r>
            <a:r>
              <a:rPr lang="en-AU" dirty="0" smtClean="0"/>
              <a:t>appeared </a:t>
            </a:r>
            <a:r>
              <a:rPr lang="en-AU" dirty="0" smtClean="0"/>
              <a:t>at a specific period of time or development. </a:t>
            </a:r>
            <a:endParaRPr lang="en-AU" dirty="0" smtClean="0"/>
          </a:p>
          <a:p>
            <a:pPr marL="285750" indent="-285750">
              <a:buFontTx/>
              <a:buChar char="-"/>
            </a:pPr>
            <a:endParaRPr lang="en-AU" dirty="0"/>
          </a:p>
          <a:p>
            <a:pPr marL="742950" lvl="1" indent="-285750">
              <a:buFontTx/>
              <a:buChar char="-"/>
            </a:pPr>
            <a:r>
              <a:rPr lang="en-AU" dirty="0" smtClean="0"/>
              <a:t>For example: 	1. </a:t>
            </a:r>
            <a:r>
              <a:rPr lang="en-AU" dirty="0"/>
              <a:t>S</a:t>
            </a:r>
            <a:r>
              <a:rPr lang="en-AU" dirty="0" smtClean="0"/>
              <a:t>ome cohorts have higher levels of perseverance and this is 				maintained as they ascend the year levels.  </a:t>
            </a:r>
          </a:p>
          <a:p>
            <a:pPr lvl="5"/>
            <a:r>
              <a:rPr lang="en-AU" dirty="0" smtClean="0"/>
              <a:t>2. Across cohorts, self reported hours of sleep decreases with age, as does parental influence on sleep.</a:t>
            </a:r>
            <a:endParaRPr lang="en-AU" dirty="0" smtClean="0"/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This allowed further refinement of wellbeing strategies in response to cohort and developmental findings.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472" y="2256124"/>
            <a:ext cx="8428008" cy="369332"/>
          </a:xfrm>
          <a:prstGeom prst="rect">
            <a:avLst/>
          </a:prstGeom>
          <a:solidFill>
            <a:srgbClr val="8BCDFF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	2017</a:t>
            </a:r>
            <a:r>
              <a:rPr lang="en-AU" dirty="0" smtClean="0">
                <a:solidFill>
                  <a:schemeClr val="bg1"/>
                </a:solidFill>
              </a:rPr>
              <a:t> – Conducting the second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472" y="2625456"/>
            <a:ext cx="84280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		2017</a:t>
            </a:r>
            <a:r>
              <a:rPr lang="en-AU" dirty="0" smtClean="0">
                <a:solidFill>
                  <a:schemeClr val="bg1"/>
                </a:solidFill>
              </a:rPr>
              <a:t> – Conducting the third survey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5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057" y="1821723"/>
            <a:ext cx="8428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Justin Robinson of Geelong Grammar was invited to facilitate workshops </a:t>
            </a:r>
            <a:r>
              <a:rPr lang="en-AU" dirty="0"/>
              <a:t>with all </a:t>
            </a:r>
            <a:r>
              <a:rPr lang="en-AU" dirty="0" smtClean="0"/>
              <a:t>staff to introduce Positive Education.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School leaders then considered how best to implement findings for Positive Psychology to Somerville House. </a:t>
            </a:r>
            <a:endParaRPr lang="en-AU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09" y="4066811"/>
            <a:ext cx="2385440" cy="23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5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AF79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35" y="1894603"/>
            <a:ext cx="8428008" cy="369332"/>
          </a:xfrm>
          <a:prstGeom prst="rect">
            <a:avLst/>
          </a:prstGeom>
          <a:solidFill>
            <a:srgbClr val="E3FF93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2016</a:t>
            </a:r>
            <a:r>
              <a:rPr lang="en-AU" dirty="0" smtClean="0">
                <a:solidFill>
                  <a:schemeClr val="bg1"/>
                </a:solidFill>
              </a:rPr>
              <a:t> – Conducting the first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774" y="3721793"/>
            <a:ext cx="8402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Added a new demographic variable asking students to identify as a new or returning student. </a:t>
            </a: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Added a question asking if students meet the media/social technology guidelines for entertainment.</a:t>
            </a:r>
            <a:endParaRPr lang="en-AU" dirty="0" smtClean="0"/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Allowed </a:t>
            </a:r>
            <a:r>
              <a:rPr lang="en-AU" dirty="0" smtClean="0"/>
              <a:t>analysis of cohorts </a:t>
            </a:r>
            <a:r>
              <a:rPr lang="en-AU" dirty="0" smtClean="0"/>
              <a:t>over </a:t>
            </a:r>
            <a:r>
              <a:rPr lang="en-AU" dirty="0" smtClean="0"/>
              <a:t>3 years, for instance: Term 1 Year 12, Term 4 Year 11, Term 1 Year 11 and Term 4 Year 10. This is valuable information to track how cohorts </a:t>
            </a:r>
            <a:r>
              <a:rPr lang="en-AU" dirty="0" smtClean="0"/>
              <a:t>fare </a:t>
            </a:r>
            <a:r>
              <a:rPr lang="en-AU" dirty="0" smtClean="0"/>
              <a:t>over time as they encounter challenges and opportunities.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472" y="2256124"/>
            <a:ext cx="8428008" cy="369332"/>
          </a:xfrm>
          <a:prstGeom prst="rect">
            <a:avLst/>
          </a:prstGeom>
          <a:solidFill>
            <a:srgbClr val="8BCDFF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	2017</a:t>
            </a:r>
            <a:r>
              <a:rPr lang="en-AU" dirty="0" smtClean="0">
                <a:solidFill>
                  <a:schemeClr val="bg1"/>
                </a:solidFill>
              </a:rPr>
              <a:t> – Conducting the second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472" y="2625456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		2017</a:t>
            </a:r>
            <a:r>
              <a:rPr lang="en-AU" dirty="0" smtClean="0">
                <a:solidFill>
                  <a:schemeClr val="bg1"/>
                </a:solidFill>
              </a:rPr>
              <a:t> – Conducting the third survey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935" y="2992864"/>
            <a:ext cx="8428008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				2018</a:t>
            </a:r>
            <a:r>
              <a:rPr lang="en-AU" dirty="0" smtClean="0">
                <a:solidFill>
                  <a:schemeClr val="bg1"/>
                </a:solidFill>
              </a:rPr>
              <a:t> – Conducting the fourth survey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3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5313"/>
              </p:ext>
            </p:extLst>
          </p:nvPr>
        </p:nvGraphicFramePr>
        <p:xfrm>
          <a:off x="468080" y="941333"/>
          <a:ext cx="8194766" cy="567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7383">
                  <a:extLst>
                    <a:ext uri="{9D8B030D-6E8A-4147-A177-3AD203B41FA5}">
                      <a16:colId xmlns:a16="http://schemas.microsoft.com/office/drawing/2014/main" val="2405450900"/>
                    </a:ext>
                  </a:extLst>
                </a:gridCol>
                <a:gridCol w="4097383">
                  <a:extLst>
                    <a:ext uri="{9D8B030D-6E8A-4147-A177-3AD203B41FA5}">
                      <a16:colId xmlns:a16="http://schemas.microsoft.com/office/drawing/2014/main" val="778918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0070C0"/>
                          </a:solidFill>
                        </a:rPr>
                        <a:t>Advantages</a:t>
                      </a:r>
                      <a:endParaRPr lang="en-A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0070C0"/>
                          </a:solidFill>
                        </a:rPr>
                        <a:t>Disadvantages</a:t>
                      </a:r>
                      <a:endParaRPr lang="en-A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41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 smtClean="0"/>
                    </a:p>
                    <a:p>
                      <a:r>
                        <a:rPr lang="en-AU" dirty="0" smtClean="0"/>
                        <a:t>Allows a deeper</a:t>
                      </a:r>
                      <a:r>
                        <a:rPr lang="en-AU" baseline="0" dirty="0" smtClean="0"/>
                        <a:t> understanding of our specific context over time </a:t>
                      </a:r>
                    </a:p>
                    <a:p>
                      <a:endParaRPr lang="en-AU" baseline="0" dirty="0" smtClean="0"/>
                    </a:p>
                    <a:p>
                      <a:r>
                        <a:rPr lang="en-AU" baseline="0" dirty="0" smtClean="0"/>
                        <a:t>Responsive to our </a:t>
                      </a:r>
                      <a:r>
                        <a:rPr lang="en-AU" baseline="0" dirty="0" smtClean="0"/>
                        <a:t>needs, social circumstances and trends emerging in research literature </a:t>
                      </a:r>
                      <a:endParaRPr lang="en-AU" baseline="0" dirty="0" smtClean="0"/>
                    </a:p>
                    <a:p>
                      <a:endParaRPr lang="en-AU" baseline="0" dirty="0" smtClean="0"/>
                    </a:p>
                    <a:p>
                      <a:r>
                        <a:rPr lang="en-AU" baseline="0" dirty="0" smtClean="0"/>
                        <a:t>Flexibility to </a:t>
                      </a:r>
                      <a:r>
                        <a:rPr lang="en-AU" baseline="0" dirty="0" smtClean="0"/>
                        <a:t>evolve, </a:t>
                      </a:r>
                      <a:r>
                        <a:rPr lang="en-AU" baseline="0" dirty="0" smtClean="0"/>
                        <a:t>based on needs arising. </a:t>
                      </a:r>
                    </a:p>
                    <a:p>
                      <a:endParaRPr lang="en-AU" baseline="0" dirty="0" smtClean="0"/>
                    </a:p>
                    <a:p>
                      <a:r>
                        <a:rPr lang="en-AU" baseline="0" dirty="0" smtClean="0"/>
                        <a:t>Time effective and fits within school schedule. </a:t>
                      </a:r>
                    </a:p>
                    <a:p>
                      <a:endParaRPr lang="en-AU" baseline="0" dirty="0" smtClean="0"/>
                    </a:p>
                    <a:p>
                      <a:r>
                        <a:rPr lang="en-AU" baseline="0" dirty="0" smtClean="0"/>
                        <a:t>Security for parents to know that data remains within the School and does not inform wider data </a:t>
                      </a:r>
                      <a:r>
                        <a:rPr lang="en-AU" baseline="0" dirty="0" smtClean="0"/>
                        <a:t>bank</a:t>
                      </a:r>
                      <a:endParaRPr lang="en-AU" baseline="0" dirty="0" smtClean="0"/>
                    </a:p>
                    <a:p>
                      <a:endParaRPr lang="en-AU" baseline="0" dirty="0" smtClean="0"/>
                    </a:p>
                    <a:p>
                      <a:r>
                        <a:rPr lang="en-AU" baseline="0" dirty="0" smtClean="0"/>
                        <a:t>Minimal financial </a:t>
                      </a:r>
                      <a:r>
                        <a:rPr lang="en-AU" baseline="0" dirty="0" smtClean="0"/>
                        <a:t>cost </a:t>
                      </a:r>
                      <a:endParaRPr lang="en-AU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  <a:p>
                      <a:r>
                        <a:rPr lang="en-AU" dirty="0" smtClean="0"/>
                        <a:t>Arduous process of research</a:t>
                      </a:r>
                      <a:r>
                        <a:rPr lang="en-AU" baseline="0" dirty="0" smtClean="0"/>
                        <a:t> to compile </a:t>
                      </a:r>
                      <a:r>
                        <a:rPr lang="en-AU" baseline="0" dirty="0" smtClean="0"/>
                        <a:t>measures </a:t>
                      </a:r>
                      <a:endParaRPr lang="en-AU" baseline="0" dirty="0" smtClean="0"/>
                    </a:p>
                    <a:p>
                      <a:endParaRPr lang="en-AU" baseline="0" dirty="0" smtClean="0"/>
                    </a:p>
                    <a:p>
                      <a:r>
                        <a:rPr lang="en-AU" baseline="0" dirty="0" smtClean="0"/>
                        <a:t>Onerous process of data </a:t>
                      </a:r>
                      <a:r>
                        <a:rPr lang="en-AU" baseline="0" dirty="0" smtClean="0"/>
                        <a:t>analysis </a:t>
                      </a:r>
                      <a:r>
                        <a:rPr lang="en-AU" baseline="0" dirty="0" smtClean="0"/>
                        <a:t>and </a:t>
                      </a:r>
                      <a:r>
                        <a:rPr lang="en-AU" baseline="0" dirty="0" smtClean="0"/>
                        <a:t>description </a:t>
                      </a:r>
                      <a:endParaRPr lang="en-AU" baseline="0" dirty="0" smtClean="0"/>
                    </a:p>
                    <a:p>
                      <a:endParaRPr lang="en-AU" baseline="0" dirty="0" smtClean="0"/>
                    </a:p>
                    <a:p>
                      <a:r>
                        <a:rPr lang="en-AU" baseline="0" dirty="0" smtClean="0"/>
                        <a:t>Time lag for results due to competing demands on </a:t>
                      </a:r>
                      <a:r>
                        <a:rPr lang="en-AU" baseline="0" dirty="0" smtClean="0"/>
                        <a:t>staff </a:t>
                      </a:r>
                      <a:endParaRPr lang="en-AU" baseline="0" dirty="0" smtClean="0"/>
                    </a:p>
                    <a:p>
                      <a:endParaRPr lang="en-AU" baseline="0" dirty="0" smtClean="0"/>
                    </a:p>
                    <a:p>
                      <a:r>
                        <a:rPr lang="en-AU" baseline="0" dirty="0" smtClean="0"/>
                        <a:t>Comparisons cannot be drawn as neatly with other schools or national </a:t>
                      </a:r>
                      <a:r>
                        <a:rPr lang="en-AU" baseline="0" dirty="0" smtClean="0"/>
                        <a:t>samples </a:t>
                      </a:r>
                      <a:endParaRPr lang="en-AU" baseline="0" dirty="0" smtClean="0"/>
                    </a:p>
                    <a:p>
                      <a:endParaRPr lang="en-AU" baseline="0" dirty="0" smtClean="0"/>
                    </a:p>
                    <a:p>
                      <a:r>
                        <a:rPr lang="en-AU" baseline="0" dirty="0" smtClean="0"/>
                        <a:t>Expensive in terms of staff </a:t>
                      </a:r>
                      <a:r>
                        <a:rPr lang="en-AU" baseline="0" dirty="0" smtClean="0"/>
                        <a:t>time for processing</a:t>
                      </a:r>
                      <a:endParaRPr lang="en-A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8860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939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075750"/>
            <a:ext cx="79160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70C0"/>
                </a:solidFill>
              </a:rPr>
              <a:t>Where to from here? </a:t>
            </a:r>
          </a:p>
          <a:p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 smtClean="0"/>
              <a:t>Ongoing</a:t>
            </a:r>
            <a:r>
              <a:rPr lang="en-AU" dirty="0" smtClean="0"/>
              <a:t> </a:t>
            </a:r>
            <a:r>
              <a:rPr lang="en-AU" dirty="0" smtClean="0"/>
              <a:t>refinement of our Positive Wellbeing model in response to survey results </a:t>
            </a:r>
            <a:endParaRPr lang="en-AU" dirty="0" smtClean="0"/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/>
              <a:t>Positive Education Audit </a:t>
            </a:r>
            <a:endParaRPr lang="en-AU" dirty="0" smtClean="0"/>
          </a:p>
          <a:p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Increase our Positive Education profile / showcasing of current practice</a:t>
            </a:r>
            <a:endParaRPr lang="en-AU" dirty="0" smtClean="0"/>
          </a:p>
          <a:p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Refinement of Pastoral Program </a:t>
            </a:r>
            <a:r>
              <a:rPr lang="en-AU" dirty="0" smtClean="0"/>
              <a:t>to align </a:t>
            </a:r>
            <a:r>
              <a:rPr lang="en-AU" dirty="0" smtClean="0"/>
              <a:t>with new demands of Australian Curriculum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Further embedding Positive Education across the curriculum </a:t>
            </a:r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 smtClean="0"/>
              <a:t>More effective dissemination and sharing of results with parents, students and staff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Sharing our experience and results through presentation and publishing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41" y="5519057"/>
            <a:ext cx="1075980" cy="10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8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263" y="1261523"/>
            <a:ext cx="791609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70C0"/>
                </a:solidFill>
              </a:rPr>
              <a:t>Take away points: </a:t>
            </a:r>
          </a:p>
          <a:p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 smtClean="0"/>
              <a:t>A </a:t>
            </a:r>
            <a:r>
              <a:rPr lang="en-AU" dirty="0"/>
              <a:t>lot of work but </a:t>
            </a:r>
            <a:r>
              <a:rPr lang="en-AU" dirty="0" smtClean="0"/>
              <a:t>possible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Inexpensive</a:t>
            </a: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Needs to be f</a:t>
            </a:r>
            <a:r>
              <a:rPr lang="en-AU" dirty="0" smtClean="0"/>
              <a:t>lexible </a:t>
            </a:r>
            <a:r>
              <a:rPr lang="en-AU" dirty="0"/>
              <a:t>to your cultural </a:t>
            </a:r>
            <a:r>
              <a:rPr lang="en-AU" dirty="0" smtClean="0"/>
              <a:t>context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Able to </a:t>
            </a:r>
            <a:r>
              <a:rPr lang="en-AU" dirty="0"/>
              <a:t>determine trends for particular cohorts/ developmental </a:t>
            </a:r>
            <a:r>
              <a:rPr lang="en-AU" dirty="0" smtClean="0"/>
              <a:t>stage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Responsive and adaptable to </a:t>
            </a:r>
            <a:r>
              <a:rPr lang="en-AU" dirty="0"/>
              <a:t>new research literature </a:t>
            </a:r>
            <a:r>
              <a:rPr lang="en-AU" dirty="0" smtClean="0"/>
              <a:t>as it emerges 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Allows </a:t>
            </a:r>
            <a:r>
              <a:rPr lang="en-AU" dirty="0"/>
              <a:t>for continual review of specific </a:t>
            </a:r>
            <a:r>
              <a:rPr lang="en-AU" dirty="0" smtClean="0"/>
              <a:t>needs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Explore surveys in the public domain and select tools to meet your needs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Utilise statisticians on staff (e.g. </a:t>
            </a:r>
            <a:r>
              <a:rPr lang="en-AU" dirty="0"/>
              <a:t>P</a:t>
            </a:r>
            <a:r>
              <a:rPr lang="en-AU" dirty="0" smtClean="0"/>
              <a:t>sychologists, Mathematics and IT staff) seek consultants for this purpose if necessary.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Simple </a:t>
            </a:r>
            <a:r>
              <a:rPr lang="en-AU" dirty="0"/>
              <a:t>to administer – very little time burden for </a:t>
            </a:r>
            <a:r>
              <a:rPr lang="en-AU" dirty="0" smtClean="0"/>
              <a:t>students/teachers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Allows </a:t>
            </a:r>
            <a:r>
              <a:rPr lang="en-AU" dirty="0"/>
              <a:t>for relatively quick/ direct feedback after implementation of new programs</a:t>
            </a:r>
          </a:p>
          <a:p>
            <a:r>
              <a:rPr lang="en-AU" dirty="0"/>
              <a:t/>
            </a:r>
            <a:br>
              <a:rPr lang="en-AU" dirty="0"/>
            </a:b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55370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263" y="1261523"/>
            <a:ext cx="7916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70C0"/>
                </a:solidFill>
              </a:rPr>
              <a:t>Questions and further discussion </a:t>
            </a: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487" y="2228803"/>
            <a:ext cx="6283905" cy="35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7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618" y="1207180"/>
            <a:ext cx="6858000" cy="412613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Some areas of research within Positive Psychology: 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02323"/>
              </p:ext>
            </p:extLst>
          </p:nvPr>
        </p:nvGraphicFramePr>
        <p:xfrm>
          <a:off x="1430382" y="1554480"/>
          <a:ext cx="6202726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9246">
                  <a:extLst>
                    <a:ext uri="{9D8B030D-6E8A-4147-A177-3AD203B41FA5}">
                      <a16:colId xmlns:a16="http://schemas.microsoft.com/office/drawing/2014/main" val="2331374548"/>
                    </a:ext>
                  </a:extLst>
                </a:gridCol>
                <a:gridCol w="3753480">
                  <a:extLst>
                    <a:ext uri="{9D8B030D-6E8A-4147-A177-3AD203B41FA5}">
                      <a16:colId xmlns:a16="http://schemas.microsoft.com/office/drawing/2014/main" val="2686934905"/>
                    </a:ext>
                  </a:extLst>
                </a:gridCol>
              </a:tblGrid>
              <a:tr h="4846320">
                <a:tc>
                  <a:txBody>
                    <a:bodyPr/>
                    <a:lstStyle/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PERMA 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Positive emotions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Relationships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Accomplishments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Hope 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Grit 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Growth Mindset 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Flow 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Mindfulness 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Gratitude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Resilience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Happiness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Belonging 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Flourishing </a:t>
                      </a:r>
                      <a:endParaRPr lang="en-AU" b="0" dirty="0" smtClean="0">
                        <a:effectLst/>
                      </a:endParaRPr>
                    </a:p>
                    <a:p>
                      <a:r>
                        <a:rPr lang="en-AU" dirty="0" smtClean="0"/>
                        <a:t>Goal Setting</a:t>
                      </a:r>
                      <a:br>
                        <a:rPr lang="en-AU" dirty="0" smtClean="0"/>
                      </a:b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Optimism 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 Strengths and Virtues: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Wisdom and knowledge: </a:t>
                      </a:r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creativity, curiosity, open-mindedness, love of learning, perspective, innovation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Courage:</a:t>
                      </a:r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bravery, persistence, integrity, vitality, zest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Humanity:</a:t>
                      </a:r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love, kindness, social intelligence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Justice:</a:t>
                      </a:r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citizenship, fairness, leadership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Temperance:</a:t>
                      </a:r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forgiveness and mercy, humility, prudence, self control</a:t>
                      </a:r>
                      <a:endParaRPr lang="en-AU" b="0" dirty="0" smtClean="0">
                        <a:effectLst/>
                      </a:endParaRPr>
                    </a:p>
                    <a:p>
                      <a:pPr rtl="0"/>
                      <a:r>
                        <a:rPr lang="en-AU" sz="18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Transcendence:</a:t>
                      </a:r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appreciation of beauty and excellence, gratitude, hope, humour, spirituality</a:t>
                      </a:r>
                      <a:endParaRPr lang="en-AU" b="0" dirty="0" smtClean="0">
                        <a:effectLst/>
                      </a:endParaRPr>
                    </a:p>
                    <a:p>
                      <a:r>
                        <a:rPr lang="en-AU" dirty="0" smtClean="0"/>
                        <a:t/>
                      </a:r>
                      <a:br>
                        <a:rPr lang="en-AU" dirty="0" smtClean="0"/>
                      </a:b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3033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4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pic>
        <p:nvPicPr>
          <p:cNvPr id="2050" name="Picture 2" descr="https://lh3.googleusercontent.com/dpLAxZxzs9IpJOEX1rbU0Byy_o354sY5Lu2szYAYsy7RgGwH-DcsRaISlNqGBoEJYKbglxGn1d0n4Iv_mC4w4rBpWCv5Ude6ksjSedgICWJCFdjREgKUKERFk4Occ-TFe8-XQqlP5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5" y="963940"/>
            <a:ext cx="7606264" cy="57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8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75" r="2018"/>
          <a:stretch/>
        </p:blipFill>
        <p:spPr>
          <a:xfrm>
            <a:off x="196398" y="1150403"/>
            <a:ext cx="8605438" cy="455719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194050" y="2527300"/>
            <a:ext cx="406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40393" y="2527300"/>
            <a:ext cx="406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11450" y="2527300"/>
            <a:ext cx="406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29100" y="2527300"/>
            <a:ext cx="5969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83250" y="2527300"/>
            <a:ext cx="1181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84793" y="2692400"/>
            <a:ext cx="16625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2843" y="2825750"/>
            <a:ext cx="170930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11450" y="2959100"/>
            <a:ext cx="170930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16693" y="3086100"/>
            <a:ext cx="13040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70450" y="3086100"/>
            <a:ext cx="11303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34300" y="4292600"/>
            <a:ext cx="7239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19943" y="2527300"/>
            <a:ext cx="16625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24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920" y="918208"/>
            <a:ext cx="7772400" cy="1002528"/>
          </a:xfrm>
        </p:spPr>
        <p:txBody>
          <a:bodyPr>
            <a:normAutofit/>
          </a:bodyPr>
          <a:lstStyle/>
          <a:p>
            <a:pPr algn="l"/>
            <a:r>
              <a:rPr lang="en-AU" sz="2400" dirty="0" smtClean="0">
                <a:solidFill>
                  <a:srgbClr val="0070C0"/>
                </a:solidFill>
              </a:rPr>
              <a:t>Group discussion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920" y="2124891"/>
            <a:ext cx="7182394" cy="3132909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AU" sz="1800" dirty="0" smtClean="0"/>
              <a:t>What is your school’s </a:t>
            </a:r>
            <a:r>
              <a:rPr lang="en-AU" sz="1800" dirty="0" smtClean="0"/>
              <a:t>context?</a:t>
            </a:r>
            <a:endParaRPr lang="en-AU" sz="1800" dirty="0" smtClean="0"/>
          </a:p>
          <a:p>
            <a:pPr marL="457200" indent="-457200" algn="l">
              <a:buAutoNum type="arabicPeriod"/>
            </a:pPr>
            <a:endParaRPr lang="en-AU" sz="1800" dirty="0" smtClean="0"/>
          </a:p>
          <a:p>
            <a:pPr marL="457200" indent="-457200" algn="l">
              <a:buAutoNum type="arabicPeriod"/>
            </a:pPr>
            <a:r>
              <a:rPr lang="en-AU" sz="1800" dirty="0" smtClean="0"/>
              <a:t>Does this context naturally lend itself to certain themes within Positive </a:t>
            </a:r>
            <a:r>
              <a:rPr lang="en-AU" sz="1800" dirty="0" smtClean="0"/>
              <a:t>Psychology?</a:t>
            </a:r>
            <a:endParaRPr lang="en-AU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pic>
        <p:nvPicPr>
          <p:cNvPr id="4098" name="Picture 2" descr="Image result for talking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37" y="3753393"/>
            <a:ext cx="2538412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643" y="393517"/>
            <a:ext cx="1153341" cy="11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935" y="2212861"/>
            <a:ext cx="8402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Investigated commercial products available at the time. Found many to be excellent but inflexible.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Referred to 2015 paper </a:t>
            </a:r>
            <a:r>
              <a:rPr lang="en-AU" dirty="0" smtClean="0"/>
              <a:t>“A </a:t>
            </a:r>
            <a:r>
              <a:rPr lang="en-AU" dirty="0" smtClean="0"/>
              <a:t>multi-dimensional approach to measuring wellbeing </a:t>
            </a:r>
            <a:r>
              <a:rPr lang="en-AU" dirty="0" smtClean="0"/>
              <a:t>in </a:t>
            </a:r>
            <a:r>
              <a:rPr lang="en-AU" dirty="0" smtClean="0"/>
              <a:t>students: Application of the PERMA framework” by Kern, Water, Adler and </a:t>
            </a:r>
            <a:r>
              <a:rPr lang="en-AU" dirty="0" smtClean="0"/>
              <a:t>White. </a:t>
            </a:r>
            <a:r>
              <a:rPr lang="en-AU" dirty="0" smtClean="0"/>
              <a:t>Also drew from the 2014 research </a:t>
            </a:r>
            <a:r>
              <a:rPr lang="en-AU" dirty="0"/>
              <a:t>r</a:t>
            </a:r>
            <a:r>
              <a:rPr lang="en-AU" dirty="0" smtClean="0"/>
              <a:t>eport evaluating Positive Education at Geelong </a:t>
            </a:r>
            <a:r>
              <a:rPr lang="en-AU" dirty="0" smtClean="0"/>
              <a:t>Grammar </a:t>
            </a:r>
            <a:r>
              <a:rPr lang="en-AU" dirty="0" smtClean="0"/>
              <a:t>by Vella-</a:t>
            </a:r>
            <a:r>
              <a:rPr lang="en-AU" dirty="0" err="1" smtClean="0"/>
              <a:t>Brodrick</a:t>
            </a:r>
            <a:r>
              <a:rPr lang="en-AU" dirty="0" smtClean="0"/>
              <a:t>, Rickard and Chin.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Began </a:t>
            </a:r>
            <a:r>
              <a:rPr lang="en-AU" dirty="0"/>
              <a:t>consultation to compile our own student wellbeing survey using model  described in these papers.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3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935" y="2212861"/>
            <a:ext cx="8402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Undertook a literature </a:t>
            </a:r>
            <a:r>
              <a:rPr lang="en-AU" dirty="0" smtClean="0"/>
              <a:t>review, specifically </a:t>
            </a:r>
            <a:r>
              <a:rPr lang="en-AU" dirty="0" smtClean="0"/>
              <a:t>of potential surveys and measuring tools. Found a plethora of constructs, concepts and models associated with wellbeing.</a:t>
            </a:r>
          </a:p>
          <a:p>
            <a:r>
              <a:rPr lang="en-AU" dirty="0" smtClean="0"/>
              <a:t>  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Measures were selected to reflect the model of wellbeing in place at the time at Somerville House. This was based on Seligman’s PERMA model. 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r>
              <a:rPr lang="en-AU" dirty="0" smtClean="0"/>
              <a:t>Applied the following considerations to select measures: </a:t>
            </a:r>
          </a:p>
          <a:p>
            <a:pPr marL="742950" lvl="1" indent="-285750">
              <a:buFontTx/>
              <a:buChar char="-"/>
            </a:pPr>
            <a:r>
              <a:rPr lang="en-AU" dirty="0" smtClean="0"/>
              <a:t>Appropriateness of intended use (validity)</a:t>
            </a:r>
          </a:p>
          <a:p>
            <a:pPr marL="742950" lvl="1" indent="-285750">
              <a:buFontTx/>
              <a:buChar char="-"/>
            </a:pPr>
            <a:r>
              <a:rPr lang="en-AU" dirty="0" smtClean="0"/>
              <a:t>Technical adequacy (reliability)</a:t>
            </a:r>
          </a:p>
          <a:p>
            <a:pPr marL="742950" lvl="1" indent="-285750">
              <a:buFontTx/>
              <a:buChar char="-"/>
            </a:pPr>
            <a:r>
              <a:rPr lang="en-AU" dirty="0" smtClean="0"/>
              <a:t>Usability (</a:t>
            </a:r>
            <a:r>
              <a:rPr lang="en-AU" dirty="0"/>
              <a:t>breadth vs brevity, age-appropriateness, administration requirements, cost and availability of screening </a:t>
            </a:r>
            <a:r>
              <a:rPr lang="en-AU" dirty="0" smtClean="0"/>
              <a:t>tools) </a:t>
            </a:r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2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935" y="1155939"/>
            <a:ext cx="8428008" cy="369332"/>
          </a:xfrm>
          <a:prstGeom prst="rect">
            <a:avLst/>
          </a:prstGeom>
          <a:solidFill>
            <a:srgbClr val="FFABAB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2015</a:t>
            </a:r>
            <a:r>
              <a:rPr lang="en-AU" dirty="0" smtClean="0">
                <a:solidFill>
                  <a:schemeClr val="bg1"/>
                </a:solidFill>
              </a:rPr>
              <a:t> – Introducing Positive Psychology to Somerville House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35" y="1525271"/>
            <a:ext cx="8428008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	2016</a:t>
            </a:r>
            <a:r>
              <a:rPr lang="en-AU" dirty="0" smtClean="0">
                <a:solidFill>
                  <a:schemeClr val="bg1"/>
                </a:solidFill>
              </a:rPr>
              <a:t> – Search for a survey </a:t>
            </a:r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20140"/>
              </p:ext>
            </p:extLst>
          </p:nvPr>
        </p:nvGraphicFramePr>
        <p:xfrm>
          <a:off x="606278" y="2198189"/>
          <a:ext cx="8064138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4583">
                  <a:extLst>
                    <a:ext uri="{9D8B030D-6E8A-4147-A177-3AD203B41FA5}">
                      <a16:colId xmlns:a16="http://schemas.microsoft.com/office/drawing/2014/main" val="2130049832"/>
                    </a:ext>
                  </a:extLst>
                </a:gridCol>
                <a:gridCol w="3509555">
                  <a:extLst>
                    <a:ext uri="{9D8B030D-6E8A-4147-A177-3AD203B41FA5}">
                      <a16:colId xmlns:a16="http://schemas.microsoft.com/office/drawing/2014/main" val="1761180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0070C0"/>
                          </a:solidFill>
                        </a:rPr>
                        <a:t>Tools</a:t>
                      </a:r>
                      <a:r>
                        <a:rPr lang="en-AU" baseline="0" dirty="0" smtClean="0">
                          <a:solidFill>
                            <a:srgbClr val="0070C0"/>
                          </a:solidFill>
                        </a:rPr>
                        <a:t> were selected to measure the following constructs: </a:t>
                      </a:r>
                      <a:endParaRPr lang="en-A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0070C0"/>
                          </a:solidFill>
                        </a:rPr>
                        <a:t>Following</a:t>
                      </a:r>
                      <a:r>
                        <a:rPr lang="en-AU" baseline="0" dirty="0" smtClean="0">
                          <a:solidFill>
                            <a:srgbClr val="0070C0"/>
                          </a:solidFill>
                        </a:rPr>
                        <a:t> further staff consultation additional measures were added: </a:t>
                      </a:r>
                      <a:endParaRPr lang="en-A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35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Engagement </a:t>
                      </a:r>
                    </a:p>
                    <a:p>
                      <a:r>
                        <a:rPr lang="en-AU" dirty="0" smtClean="0"/>
                        <a:t>Perseverance</a:t>
                      </a:r>
                    </a:p>
                    <a:p>
                      <a:r>
                        <a:rPr lang="en-AU" dirty="0" smtClean="0"/>
                        <a:t>Optimism</a:t>
                      </a:r>
                    </a:p>
                    <a:p>
                      <a:r>
                        <a:rPr lang="en-AU" dirty="0" smtClean="0"/>
                        <a:t>Connectedness</a:t>
                      </a:r>
                    </a:p>
                    <a:p>
                      <a:r>
                        <a:rPr lang="en-AU" dirty="0" smtClean="0"/>
                        <a:t>Happiness</a:t>
                      </a:r>
                    </a:p>
                    <a:p>
                      <a:r>
                        <a:rPr lang="en-AU" dirty="0" smtClean="0"/>
                        <a:t>Self-esteem</a:t>
                      </a:r>
                    </a:p>
                    <a:p>
                      <a:r>
                        <a:rPr lang="en-AU" dirty="0" smtClean="0"/>
                        <a:t>Resilience</a:t>
                      </a:r>
                    </a:p>
                    <a:p>
                      <a:r>
                        <a:rPr lang="en-AU" dirty="0" smtClean="0"/>
                        <a:t>Meaning</a:t>
                      </a:r>
                    </a:p>
                    <a:p>
                      <a:r>
                        <a:rPr lang="en-AU" dirty="0" smtClean="0"/>
                        <a:t>Gratitude</a:t>
                      </a:r>
                    </a:p>
                    <a:p>
                      <a:r>
                        <a:rPr lang="en-AU" dirty="0" smtClean="0"/>
                        <a:t>Overall wellbeing</a:t>
                      </a:r>
                    </a:p>
                    <a:p>
                      <a:r>
                        <a:rPr lang="en-AU" dirty="0" smtClean="0"/>
                        <a:t>Negative Affect: Depression, Anxiety, Stress</a:t>
                      </a:r>
                    </a:p>
                    <a:p>
                      <a:endParaRPr lang="en-A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Perception of safety at school</a:t>
                      </a:r>
                    </a:p>
                    <a:p>
                      <a:r>
                        <a:rPr lang="en-AU" dirty="0" smtClean="0"/>
                        <a:t>Perception of safety online</a:t>
                      </a:r>
                    </a:p>
                    <a:p>
                      <a:r>
                        <a:rPr lang="en-AU" dirty="0" smtClean="0"/>
                        <a:t>Perceived sleep pattern</a:t>
                      </a:r>
                    </a:p>
                    <a:p>
                      <a:r>
                        <a:rPr lang="en-AU" dirty="0" smtClean="0"/>
                        <a:t>Perfectionism</a:t>
                      </a:r>
                    </a:p>
                    <a:p>
                      <a:r>
                        <a:rPr lang="en-AU" dirty="0" smtClean="0"/>
                        <a:t>Measure of body esteem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769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2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1705</Words>
  <Application>Microsoft Office PowerPoint</Application>
  <PresentationFormat>On-screen Show (4:3)</PresentationFormat>
  <Paragraphs>271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Developing a survey of student wellbeing   </vt:lpstr>
      <vt:lpstr>PowerPoint Presentation</vt:lpstr>
      <vt:lpstr>PowerPoint Presentation</vt:lpstr>
      <vt:lpstr>PowerPoint Presentation</vt:lpstr>
      <vt:lpstr>PowerPoint Presentation</vt:lpstr>
      <vt:lpstr>Group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Marita Hayes-Brown</dc:creator>
  <cp:lastModifiedBy>Julie Brunckhorst</cp:lastModifiedBy>
  <cp:revision>22</cp:revision>
  <dcterms:created xsi:type="dcterms:W3CDTF">2017-10-13T00:03:39Z</dcterms:created>
  <dcterms:modified xsi:type="dcterms:W3CDTF">2018-07-17T00:24:51Z</dcterms:modified>
</cp:coreProperties>
</file>