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4"/>
  </p:notesMasterIdLst>
  <p:handoutMasterIdLst>
    <p:handoutMasterId r:id="rId25"/>
  </p:handoutMasterIdLst>
  <p:sldIdLst>
    <p:sldId id="354" r:id="rId2"/>
    <p:sldId id="312" r:id="rId3"/>
    <p:sldId id="325" r:id="rId4"/>
    <p:sldId id="326" r:id="rId5"/>
    <p:sldId id="327" r:id="rId6"/>
    <p:sldId id="328" r:id="rId7"/>
    <p:sldId id="334" r:id="rId8"/>
    <p:sldId id="335" r:id="rId9"/>
    <p:sldId id="336" r:id="rId10"/>
    <p:sldId id="337" r:id="rId11"/>
    <p:sldId id="338" r:id="rId12"/>
    <p:sldId id="339" r:id="rId13"/>
    <p:sldId id="341" r:id="rId14"/>
    <p:sldId id="343" r:id="rId15"/>
    <p:sldId id="344" r:id="rId16"/>
    <p:sldId id="352" r:id="rId17"/>
    <p:sldId id="353" r:id="rId18"/>
    <p:sldId id="347" r:id="rId19"/>
    <p:sldId id="348" r:id="rId20"/>
    <p:sldId id="350" r:id="rId21"/>
    <p:sldId id="345" r:id="rId22"/>
    <p:sldId id="313" r:id="rId23"/>
  </p:sldIdLst>
  <p:sldSz cx="12192000" cy="6858000"/>
  <p:notesSz cx="6797675" cy="99266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7233F"/>
    <a:srgbClr val="00A499"/>
    <a:srgbClr val="002C77"/>
    <a:srgbClr val="00808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08FB837D-C827-4EFA-A057-4D05807E0F7C}" styleName="Themed Style 1 - Accent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6203" autoAdjust="0"/>
  </p:normalViewPr>
  <p:slideViewPr>
    <p:cSldViewPr snapToGrid="0">
      <p:cViewPr varScale="1">
        <p:scale>
          <a:sx n="70" d="100"/>
          <a:sy n="70" d="100"/>
        </p:scale>
        <p:origin x="738" y="54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65E2328-527B-4060-B5D1-04F5D3D6A82F}" type="doc">
      <dgm:prSet loTypeId="urn:microsoft.com/office/officeart/2005/8/layout/radial4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AU"/>
        </a:p>
      </dgm:t>
    </dgm:pt>
    <dgm:pt modelId="{0AD35059-8BF4-4F4E-AEA8-80A866ECA878}">
      <dgm:prSet phldrT="[Text]"/>
      <dgm:spPr>
        <a:solidFill>
          <a:schemeClr val="tx1"/>
        </a:solidFill>
      </dgm:spPr>
      <dgm:t>
        <a:bodyPr/>
        <a:lstStyle/>
        <a:p>
          <a:r>
            <a:rPr lang="en-AU" dirty="0" smtClean="0"/>
            <a:t>Student Wellbeing</a:t>
          </a:r>
          <a:endParaRPr lang="en-AU" dirty="0"/>
        </a:p>
      </dgm:t>
    </dgm:pt>
    <dgm:pt modelId="{D9F5C092-F01C-4BBE-8BFC-4B7088CE6B7C}" type="parTrans" cxnId="{D01DF897-DF0C-41D7-8A0B-0814897B9E56}">
      <dgm:prSet/>
      <dgm:spPr/>
      <dgm:t>
        <a:bodyPr/>
        <a:lstStyle/>
        <a:p>
          <a:endParaRPr lang="en-AU"/>
        </a:p>
      </dgm:t>
    </dgm:pt>
    <dgm:pt modelId="{E552DEFD-5DC9-4FDF-B5A9-E3FD74BF1D7C}" type="sibTrans" cxnId="{D01DF897-DF0C-41D7-8A0B-0814897B9E56}">
      <dgm:prSet/>
      <dgm:spPr/>
      <dgm:t>
        <a:bodyPr/>
        <a:lstStyle/>
        <a:p>
          <a:endParaRPr lang="en-AU"/>
        </a:p>
      </dgm:t>
    </dgm:pt>
    <dgm:pt modelId="{70ADC494-BDD6-4CC1-8CA6-76B981F6B4B7}">
      <dgm:prSet phldrT="[Text]"/>
      <dgm:spPr>
        <a:solidFill>
          <a:schemeClr val="tx1"/>
        </a:solidFill>
      </dgm:spPr>
      <dgm:t>
        <a:bodyPr/>
        <a:lstStyle/>
        <a:p>
          <a:r>
            <a:rPr lang="en-AU" dirty="0" smtClean="0"/>
            <a:t>Programs</a:t>
          </a:r>
          <a:endParaRPr lang="en-AU" dirty="0"/>
        </a:p>
      </dgm:t>
    </dgm:pt>
    <dgm:pt modelId="{88A1C015-AF63-47E6-AA77-CC44C783C4DC}" type="parTrans" cxnId="{41C0FB60-A540-45A4-A518-870AD3038280}">
      <dgm:prSet/>
      <dgm:spPr/>
      <dgm:t>
        <a:bodyPr/>
        <a:lstStyle/>
        <a:p>
          <a:endParaRPr lang="en-AU"/>
        </a:p>
      </dgm:t>
    </dgm:pt>
    <dgm:pt modelId="{C5509107-A5B5-4A35-B7F3-32CD67B7875E}" type="sibTrans" cxnId="{41C0FB60-A540-45A4-A518-870AD3038280}">
      <dgm:prSet/>
      <dgm:spPr/>
      <dgm:t>
        <a:bodyPr/>
        <a:lstStyle/>
        <a:p>
          <a:endParaRPr lang="en-AU"/>
        </a:p>
      </dgm:t>
    </dgm:pt>
    <dgm:pt modelId="{3B4729F0-9D15-4FF3-9271-A209A5BAFAA9}">
      <dgm:prSet phldrT="[Text]"/>
      <dgm:spPr>
        <a:solidFill>
          <a:schemeClr val="tx1"/>
        </a:solidFill>
      </dgm:spPr>
      <dgm:t>
        <a:bodyPr/>
        <a:lstStyle/>
        <a:p>
          <a:r>
            <a:rPr lang="en-AU" dirty="0" smtClean="0"/>
            <a:t>Staff</a:t>
          </a:r>
          <a:endParaRPr lang="en-AU" dirty="0"/>
        </a:p>
      </dgm:t>
    </dgm:pt>
    <dgm:pt modelId="{D1F618BF-41A1-41D8-A157-2866CA265217}" type="parTrans" cxnId="{4CA2B3EB-76B2-41FD-8E49-FFE125EE5164}">
      <dgm:prSet/>
      <dgm:spPr/>
      <dgm:t>
        <a:bodyPr/>
        <a:lstStyle/>
        <a:p>
          <a:endParaRPr lang="en-AU"/>
        </a:p>
      </dgm:t>
    </dgm:pt>
    <dgm:pt modelId="{1402E736-1A96-42BF-9780-F7451ECEA4CE}" type="sibTrans" cxnId="{4CA2B3EB-76B2-41FD-8E49-FFE125EE5164}">
      <dgm:prSet/>
      <dgm:spPr/>
      <dgm:t>
        <a:bodyPr/>
        <a:lstStyle/>
        <a:p>
          <a:endParaRPr lang="en-AU"/>
        </a:p>
      </dgm:t>
    </dgm:pt>
    <dgm:pt modelId="{13942617-22F1-40EB-A127-8C28C6D862F3}">
      <dgm:prSet phldrT="[Text]"/>
      <dgm:spPr>
        <a:solidFill>
          <a:schemeClr val="tx1"/>
        </a:solidFill>
      </dgm:spPr>
      <dgm:t>
        <a:bodyPr/>
        <a:lstStyle/>
        <a:p>
          <a:r>
            <a:rPr lang="en-AU" dirty="0" smtClean="0"/>
            <a:t>Resources</a:t>
          </a:r>
          <a:endParaRPr lang="en-AU" dirty="0"/>
        </a:p>
      </dgm:t>
    </dgm:pt>
    <dgm:pt modelId="{45DF955F-0CCB-49A6-A7AC-DF1DD833ED97}" type="parTrans" cxnId="{5C28F7B2-1517-4008-A9A1-D7564F9EE44A}">
      <dgm:prSet/>
      <dgm:spPr/>
      <dgm:t>
        <a:bodyPr/>
        <a:lstStyle/>
        <a:p>
          <a:endParaRPr lang="en-AU"/>
        </a:p>
      </dgm:t>
    </dgm:pt>
    <dgm:pt modelId="{2B131793-D00C-4479-A99B-29F400DF69DC}" type="sibTrans" cxnId="{5C28F7B2-1517-4008-A9A1-D7564F9EE44A}">
      <dgm:prSet/>
      <dgm:spPr/>
      <dgm:t>
        <a:bodyPr/>
        <a:lstStyle/>
        <a:p>
          <a:endParaRPr lang="en-AU"/>
        </a:p>
      </dgm:t>
    </dgm:pt>
    <dgm:pt modelId="{1A81896E-218E-4EBA-8EC6-AB385FB3D410}">
      <dgm:prSet/>
      <dgm:spPr>
        <a:solidFill>
          <a:schemeClr val="tx1"/>
        </a:solidFill>
      </dgm:spPr>
      <dgm:t>
        <a:bodyPr/>
        <a:lstStyle/>
        <a:p>
          <a:r>
            <a:rPr lang="en-AU" dirty="0" smtClean="0"/>
            <a:t>Culture</a:t>
          </a:r>
          <a:endParaRPr lang="en-AU" dirty="0"/>
        </a:p>
      </dgm:t>
    </dgm:pt>
    <dgm:pt modelId="{320B28EE-54C0-48F9-8E6D-62DB88754B5F}" type="parTrans" cxnId="{5018B165-4D59-4B13-B669-534F19175749}">
      <dgm:prSet/>
      <dgm:spPr/>
      <dgm:t>
        <a:bodyPr/>
        <a:lstStyle/>
        <a:p>
          <a:endParaRPr lang="en-AU"/>
        </a:p>
      </dgm:t>
    </dgm:pt>
    <dgm:pt modelId="{B5C8EE85-8B9D-4B47-BE29-85022784E852}" type="sibTrans" cxnId="{5018B165-4D59-4B13-B669-534F19175749}">
      <dgm:prSet/>
      <dgm:spPr/>
      <dgm:t>
        <a:bodyPr/>
        <a:lstStyle/>
        <a:p>
          <a:endParaRPr lang="en-AU"/>
        </a:p>
      </dgm:t>
    </dgm:pt>
    <dgm:pt modelId="{EB3A7C91-BB60-4D4B-9713-AF1EF264F7A0}" type="pres">
      <dgm:prSet presAssocID="{065E2328-527B-4060-B5D1-04F5D3D6A82F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AU"/>
        </a:p>
      </dgm:t>
    </dgm:pt>
    <dgm:pt modelId="{268A446C-F22B-42D9-BFDD-4449B163C6FC}" type="pres">
      <dgm:prSet presAssocID="{0AD35059-8BF4-4F4E-AEA8-80A866ECA878}" presName="centerShape" presStyleLbl="node0" presStyleIdx="0" presStyleCnt="1" custScaleX="147504" custScaleY="136463" custLinFactNeighborX="2191" custLinFactNeighborY="-18657"/>
      <dgm:spPr/>
      <dgm:t>
        <a:bodyPr/>
        <a:lstStyle/>
        <a:p>
          <a:endParaRPr lang="en-AU"/>
        </a:p>
      </dgm:t>
    </dgm:pt>
    <dgm:pt modelId="{DA27FCDD-EC9B-4129-A461-C1AAFD7F53EC}" type="pres">
      <dgm:prSet presAssocID="{88A1C015-AF63-47E6-AA77-CC44C783C4DC}" presName="parTrans" presStyleLbl="bgSibTrans2D1" presStyleIdx="0" presStyleCnt="4"/>
      <dgm:spPr/>
      <dgm:t>
        <a:bodyPr/>
        <a:lstStyle/>
        <a:p>
          <a:endParaRPr lang="en-AU"/>
        </a:p>
      </dgm:t>
    </dgm:pt>
    <dgm:pt modelId="{35973F90-1925-45EA-A1E0-025DCB52C827}" type="pres">
      <dgm:prSet presAssocID="{70ADC494-BDD6-4CC1-8CA6-76B981F6B4B7}" presName="node" presStyleLbl="node1" presStyleIdx="0" presStyleCnt="4" custRadScaleRad="106528" custRadScaleInc="-93601">
        <dgm:presLayoutVars>
          <dgm:bulletEnabled val="1"/>
        </dgm:presLayoutVars>
      </dgm:prSet>
      <dgm:spPr/>
      <dgm:t>
        <a:bodyPr/>
        <a:lstStyle/>
        <a:p>
          <a:endParaRPr lang="en-AU"/>
        </a:p>
      </dgm:t>
    </dgm:pt>
    <dgm:pt modelId="{1E968DDD-4D54-44AC-8337-C2C8576DC237}" type="pres">
      <dgm:prSet presAssocID="{D1F618BF-41A1-41D8-A157-2866CA265217}" presName="parTrans" presStyleLbl="bgSibTrans2D1" presStyleIdx="1" presStyleCnt="4"/>
      <dgm:spPr/>
      <dgm:t>
        <a:bodyPr/>
        <a:lstStyle/>
        <a:p>
          <a:endParaRPr lang="en-AU"/>
        </a:p>
      </dgm:t>
    </dgm:pt>
    <dgm:pt modelId="{4858ADE4-6241-4051-B32D-6E34C80CA96B}" type="pres">
      <dgm:prSet presAssocID="{3B4729F0-9D15-4FF3-9271-A209A5BAFAA9}" presName="node" presStyleLbl="node1" presStyleIdx="1" presStyleCnt="4" custRadScaleRad="158844" custRadScaleInc="-26301">
        <dgm:presLayoutVars>
          <dgm:bulletEnabled val="1"/>
        </dgm:presLayoutVars>
      </dgm:prSet>
      <dgm:spPr/>
      <dgm:t>
        <a:bodyPr/>
        <a:lstStyle/>
        <a:p>
          <a:endParaRPr lang="en-AU"/>
        </a:p>
      </dgm:t>
    </dgm:pt>
    <dgm:pt modelId="{83584390-9D8D-4177-A8E7-3CA713EC697C}" type="pres">
      <dgm:prSet presAssocID="{320B28EE-54C0-48F9-8E6D-62DB88754B5F}" presName="parTrans" presStyleLbl="bgSibTrans2D1" presStyleIdx="2" presStyleCnt="4"/>
      <dgm:spPr/>
      <dgm:t>
        <a:bodyPr/>
        <a:lstStyle/>
        <a:p>
          <a:endParaRPr lang="en-AU"/>
        </a:p>
      </dgm:t>
    </dgm:pt>
    <dgm:pt modelId="{E6876B37-8789-48DE-958D-700AC44865AA}" type="pres">
      <dgm:prSet presAssocID="{1A81896E-218E-4EBA-8EC6-AB385FB3D410}" presName="node" presStyleLbl="node1" presStyleIdx="2" presStyleCnt="4" custRadScaleRad="156135" custRadScaleInc="26200">
        <dgm:presLayoutVars>
          <dgm:bulletEnabled val="1"/>
        </dgm:presLayoutVars>
      </dgm:prSet>
      <dgm:spPr/>
      <dgm:t>
        <a:bodyPr/>
        <a:lstStyle/>
        <a:p>
          <a:endParaRPr lang="en-AU"/>
        </a:p>
      </dgm:t>
    </dgm:pt>
    <dgm:pt modelId="{2FBFCCCC-31D1-489D-B70D-BA687E6BE545}" type="pres">
      <dgm:prSet presAssocID="{45DF955F-0CCB-49A6-A7AC-DF1DD833ED97}" presName="parTrans" presStyleLbl="bgSibTrans2D1" presStyleIdx="3" presStyleCnt="4"/>
      <dgm:spPr/>
      <dgm:t>
        <a:bodyPr/>
        <a:lstStyle/>
        <a:p>
          <a:endParaRPr lang="en-AU"/>
        </a:p>
      </dgm:t>
    </dgm:pt>
    <dgm:pt modelId="{60198A7D-FF1B-413A-9F5F-D4F33E71D66E}" type="pres">
      <dgm:prSet presAssocID="{13942617-22F1-40EB-A127-8C28C6D862F3}" presName="node" presStyleLbl="node1" presStyleIdx="3" presStyleCnt="4" custRadScaleRad="106750" custRadScaleInc="93465">
        <dgm:presLayoutVars>
          <dgm:bulletEnabled val="1"/>
        </dgm:presLayoutVars>
      </dgm:prSet>
      <dgm:spPr/>
      <dgm:t>
        <a:bodyPr/>
        <a:lstStyle/>
        <a:p>
          <a:endParaRPr lang="en-AU"/>
        </a:p>
      </dgm:t>
    </dgm:pt>
  </dgm:ptLst>
  <dgm:cxnLst>
    <dgm:cxn modelId="{53D17F27-3013-435A-AB96-8945F4655ADE}" type="presOf" srcId="{0AD35059-8BF4-4F4E-AEA8-80A866ECA878}" destId="{268A446C-F22B-42D9-BFDD-4449B163C6FC}" srcOrd="0" destOrd="0" presId="urn:microsoft.com/office/officeart/2005/8/layout/radial4"/>
    <dgm:cxn modelId="{4CA2B3EB-76B2-41FD-8E49-FFE125EE5164}" srcId="{0AD35059-8BF4-4F4E-AEA8-80A866ECA878}" destId="{3B4729F0-9D15-4FF3-9271-A209A5BAFAA9}" srcOrd="1" destOrd="0" parTransId="{D1F618BF-41A1-41D8-A157-2866CA265217}" sibTransId="{1402E736-1A96-42BF-9780-F7451ECEA4CE}"/>
    <dgm:cxn modelId="{EBBFDA8A-035B-4211-A84B-B2BD565A6B8A}" type="presOf" srcId="{70ADC494-BDD6-4CC1-8CA6-76B981F6B4B7}" destId="{35973F90-1925-45EA-A1E0-025DCB52C827}" srcOrd="0" destOrd="0" presId="urn:microsoft.com/office/officeart/2005/8/layout/radial4"/>
    <dgm:cxn modelId="{C1F27F14-8CE4-4F53-A778-308A127C104E}" type="presOf" srcId="{13942617-22F1-40EB-A127-8C28C6D862F3}" destId="{60198A7D-FF1B-413A-9F5F-D4F33E71D66E}" srcOrd="0" destOrd="0" presId="urn:microsoft.com/office/officeart/2005/8/layout/radial4"/>
    <dgm:cxn modelId="{5C28F7B2-1517-4008-A9A1-D7564F9EE44A}" srcId="{0AD35059-8BF4-4F4E-AEA8-80A866ECA878}" destId="{13942617-22F1-40EB-A127-8C28C6D862F3}" srcOrd="3" destOrd="0" parTransId="{45DF955F-0CCB-49A6-A7AC-DF1DD833ED97}" sibTransId="{2B131793-D00C-4479-A99B-29F400DF69DC}"/>
    <dgm:cxn modelId="{0F339D47-B12B-46BA-9D5A-B68EDB3B8F1C}" type="presOf" srcId="{D1F618BF-41A1-41D8-A157-2866CA265217}" destId="{1E968DDD-4D54-44AC-8337-C2C8576DC237}" srcOrd="0" destOrd="0" presId="urn:microsoft.com/office/officeart/2005/8/layout/radial4"/>
    <dgm:cxn modelId="{41C0FB60-A540-45A4-A518-870AD3038280}" srcId="{0AD35059-8BF4-4F4E-AEA8-80A866ECA878}" destId="{70ADC494-BDD6-4CC1-8CA6-76B981F6B4B7}" srcOrd="0" destOrd="0" parTransId="{88A1C015-AF63-47E6-AA77-CC44C783C4DC}" sibTransId="{C5509107-A5B5-4A35-B7F3-32CD67B7875E}"/>
    <dgm:cxn modelId="{52A4A7DB-678A-47E8-9FB1-6E0B20FFCA7B}" type="presOf" srcId="{065E2328-527B-4060-B5D1-04F5D3D6A82F}" destId="{EB3A7C91-BB60-4D4B-9713-AF1EF264F7A0}" srcOrd="0" destOrd="0" presId="urn:microsoft.com/office/officeart/2005/8/layout/radial4"/>
    <dgm:cxn modelId="{A64F76E8-39F8-4890-B934-521648571009}" type="presOf" srcId="{3B4729F0-9D15-4FF3-9271-A209A5BAFAA9}" destId="{4858ADE4-6241-4051-B32D-6E34C80CA96B}" srcOrd="0" destOrd="0" presId="urn:microsoft.com/office/officeart/2005/8/layout/radial4"/>
    <dgm:cxn modelId="{5018B165-4D59-4B13-B669-534F19175749}" srcId="{0AD35059-8BF4-4F4E-AEA8-80A866ECA878}" destId="{1A81896E-218E-4EBA-8EC6-AB385FB3D410}" srcOrd="2" destOrd="0" parTransId="{320B28EE-54C0-48F9-8E6D-62DB88754B5F}" sibTransId="{B5C8EE85-8B9D-4B47-BE29-85022784E852}"/>
    <dgm:cxn modelId="{DCC6C58C-3701-4C77-9D2A-98AC56ABF791}" type="presOf" srcId="{88A1C015-AF63-47E6-AA77-CC44C783C4DC}" destId="{DA27FCDD-EC9B-4129-A461-C1AAFD7F53EC}" srcOrd="0" destOrd="0" presId="urn:microsoft.com/office/officeart/2005/8/layout/radial4"/>
    <dgm:cxn modelId="{4A68775F-9295-488A-A508-F9DABB8821B2}" type="presOf" srcId="{45DF955F-0CCB-49A6-A7AC-DF1DD833ED97}" destId="{2FBFCCCC-31D1-489D-B70D-BA687E6BE545}" srcOrd="0" destOrd="0" presId="urn:microsoft.com/office/officeart/2005/8/layout/radial4"/>
    <dgm:cxn modelId="{AE7E0E56-CE1B-4ACF-9AE0-251C065DE47D}" type="presOf" srcId="{320B28EE-54C0-48F9-8E6D-62DB88754B5F}" destId="{83584390-9D8D-4177-A8E7-3CA713EC697C}" srcOrd="0" destOrd="0" presId="urn:microsoft.com/office/officeart/2005/8/layout/radial4"/>
    <dgm:cxn modelId="{72C02074-66F1-41C1-A481-3F3011849702}" type="presOf" srcId="{1A81896E-218E-4EBA-8EC6-AB385FB3D410}" destId="{E6876B37-8789-48DE-958D-700AC44865AA}" srcOrd="0" destOrd="0" presId="urn:microsoft.com/office/officeart/2005/8/layout/radial4"/>
    <dgm:cxn modelId="{D01DF897-DF0C-41D7-8A0B-0814897B9E56}" srcId="{065E2328-527B-4060-B5D1-04F5D3D6A82F}" destId="{0AD35059-8BF4-4F4E-AEA8-80A866ECA878}" srcOrd="0" destOrd="0" parTransId="{D9F5C092-F01C-4BBE-8BFC-4B7088CE6B7C}" sibTransId="{E552DEFD-5DC9-4FDF-B5A9-E3FD74BF1D7C}"/>
    <dgm:cxn modelId="{255799BC-57DC-465F-B183-65D535F5EDC5}" type="presParOf" srcId="{EB3A7C91-BB60-4D4B-9713-AF1EF264F7A0}" destId="{268A446C-F22B-42D9-BFDD-4449B163C6FC}" srcOrd="0" destOrd="0" presId="urn:microsoft.com/office/officeart/2005/8/layout/radial4"/>
    <dgm:cxn modelId="{613D6F66-B0F8-4BF5-9226-E9B7B1D227EA}" type="presParOf" srcId="{EB3A7C91-BB60-4D4B-9713-AF1EF264F7A0}" destId="{DA27FCDD-EC9B-4129-A461-C1AAFD7F53EC}" srcOrd="1" destOrd="0" presId="urn:microsoft.com/office/officeart/2005/8/layout/radial4"/>
    <dgm:cxn modelId="{A7BE3C54-9EF9-4488-B4C8-F621168C4695}" type="presParOf" srcId="{EB3A7C91-BB60-4D4B-9713-AF1EF264F7A0}" destId="{35973F90-1925-45EA-A1E0-025DCB52C827}" srcOrd="2" destOrd="0" presId="urn:microsoft.com/office/officeart/2005/8/layout/radial4"/>
    <dgm:cxn modelId="{9DC4313D-0CB2-4B7C-86BB-71B7143302E4}" type="presParOf" srcId="{EB3A7C91-BB60-4D4B-9713-AF1EF264F7A0}" destId="{1E968DDD-4D54-44AC-8337-C2C8576DC237}" srcOrd="3" destOrd="0" presId="urn:microsoft.com/office/officeart/2005/8/layout/radial4"/>
    <dgm:cxn modelId="{FCCA6AF8-0F5F-4B43-9729-FDA2BCD28E40}" type="presParOf" srcId="{EB3A7C91-BB60-4D4B-9713-AF1EF264F7A0}" destId="{4858ADE4-6241-4051-B32D-6E34C80CA96B}" srcOrd="4" destOrd="0" presId="urn:microsoft.com/office/officeart/2005/8/layout/radial4"/>
    <dgm:cxn modelId="{1D16EC8B-E648-4552-8A94-6DE0B4C5A3E7}" type="presParOf" srcId="{EB3A7C91-BB60-4D4B-9713-AF1EF264F7A0}" destId="{83584390-9D8D-4177-A8E7-3CA713EC697C}" srcOrd="5" destOrd="0" presId="urn:microsoft.com/office/officeart/2005/8/layout/radial4"/>
    <dgm:cxn modelId="{455871B7-150D-478B-9306-5CB2220E3D4F}" type="presParOf" srcId="{EB3A7C91-BB60-4D4B-9713-AF1EF264F7A0}" destId="{E6876B37-8789-48DE-958D-700AC44865AA}" srcOrd="6" destOrd="0" presId="urn:microsoft.com/office/officeart/2005/8/layout/radial4"/>
    <dgm:cxn modelId="{F123E73B-685D-4D31-A888-37B21E8B0238}" type="presParOf" srcId="{EB3A7C91-BB60-4D4B-9713-AF1EF264F7A0}" destId="{2FBFCCCC-31D1-489D-B70D-BA687E6BE545}" srcOrd="7" destOrd="0" presId="urn:microsoft.com/office/officeart/2005/8/layout/radial4"/>
    <dgm:cxn modelId="{372D2569-353E-47A3-9A94-1642ED52837A}" type="presParOf" srcId="{EB3A7C91-BB60-4D4B-9713-AF1EF264F7A0}" destId="{60198A7D-FF1B-413A-9F5F-D4F33E71D66E}" srcOrd="8" destOrd="0" presId="urn:microsoft.com/office/officeart/2005/8/layout/radial4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4">
  <dgm:title val=""/>
  <dgm:desc val=""/>
  <dgm:catLst>
    <dgm:cat type="relationship" pri="1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5" srcId="1" destId="11" srcOrd="0" destOrd="0"/>
        <dgm:cxn modelId="16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0"/>
              <dgm:param type="spanAng" val="360"/>
              <dgm:param type="ctrShpMap" val="fNode"/>
            </dgm:alg>
          </dgm:if>
          <dgm:else name="Name4">
            <dgm:choose name="Name5">
              <dgm:if name="Name6" axis="ch ch" ptType="node node" st="1 1" cnt="1 0" func="cnt" op="lte" val="3">
                <dgm:alg type="cycle">
                  <dgm:param type="stAng" val="-55"/>
                  <dgm:param type="spanAng" val="110"/>
                  <dgm:param type="ctrShpMap" val="fNode"/>
                </dgm:alg>
              </dgm:if>
              <dgm:else name="Name7">
                <dgm:choose name="Name8">
                  <dgm:if name="Name9" axis="ch ch" ptType="node node" st="1 1" cnt="1 0" func="cnt" op="equ" val="4">
                    <dgm:alg type="cycle">
                      <dgm:param type="stAng" val="-75"/>
                      <dgm:param type="spanAng" val="150"/>
                      <dgm:param type="ctrShpMap" val="fNode"/>
                    </dgm:alg>
                  </dgm:if>
                  <dgm:else name="Name10">
                    <dgm:alg type="cycle">
                      <dgm:param type="stAng" val="-90"/>
                      <dgm:param type="spanAng" val="180"/>
                      <dgm:param type="ctrShpMap" val="fNode"/>
                    </dgm:alg>
                  </dgm:else>
                </dgm:choose>
              </dgm:else>
            </dgm:choose>
          </dgm:else>
        </dgm:choose>
      </dgm:if>
      <dgm:else name="Name11">
        <dgm:choose name="Name12">
          <dgm:if name="Name13" axis="ch ch" ptType="node node" st="1 1" cnt="1 0" func="cnt" op="lte" val="1">
            <dgm:alg type="cycle">
              <dgm:param type="stAng" val="0"/>
              <dgm:param type="spanAng" val="-360"/>
              <dgm:param type="ctrShpMap" val="fNode"/>
            </dgm:alg>
          </dgm:if>
          <dgm:else name="Name14">
            <dgm:choose name="Name15">
              <dgm:if name="Name16" axis="ch ch" ptType="node node" st="1 1" cnt="1 0" func="cnt" op="lte" val="3">
                <dgm:alg type="cycle">
                  <dgm:param type="stAng" val="55"/>
                  <dgm:param type="spanAng" val="-110"/>
                  <dgm:param type="ctrShpMap" val="fNode"/>
                </dgm:alg>
              </dgm:if>
              <dgm:else name="Name17">
                <dgm:choose name="Name18">
                  <dgm:if name="Name19" axis="ch ch" ptType="node node" st="1 1" cnt="1 0" func="cnt" op="equ" val="4">
                    <dgm:alg type="cycle">
                      <dgm:param type="stAng" val="75"/>
                      <dgm:param type="spanAng" val="-150"/>
                      <dgm:param type="ctrShpMap" val="fNode"/>
                    </dgm:alg>
                  </dgm:if>
                  <dgm:else name="Name20">
                    <dgm:alg type="cycle">
                      <dgm:param type="stAng" val="90"/>
                      <dgm:param type="spanAng" val="-180"/>
                      <dgm:param type="ctrShpMap" val="fNode"/>
                    </dgm:alg>
                  </dgm:else>
                </dgm:choose>
              </dgm:else>
            </dgm:choose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fact="0.95"/>
      <dgm:constr type="h" for="ch" forName="parTrans" refType="w" refFor="ch" refForName="centerShape" fact="0.285"/>
      <dgm:constr type="sp" refType="w" refFor="ch" refForName="centerShape" op="equ" fact="0.23"/>
      <dgm:constr type="sibSp" refType="w" refFor="ch" refForName="node" fact="0.1"/>
      <dgm:constr type="primFontSz" for="ch" forName="node" op="equ"/>
    </dgm:constrLst>
    <dgm:choose name="Name21">
      <dgm:if name="Name22" axis="ch ch" ptType="node node" st="1 1" cnt="1 0" func="cnt" op="lte" val="5">
        <dgm:ruleLst>
          <dgm:rule type="w" for="ch" forName="centerShape" val="NaN" fact="0.27" max="NaN"/>
        </dgm:ruleLst>
      </dgm:if>
      <dgm:else name="Name23">
        <dgm:ruleLst>
          <dgm:rule type="w" for="ch" forName="centerShape" val="NaN" fact="0.27" max="NaN"/>
          <dgm:rule type="w" for="ch" forName="node" val="NaN" fact="0.7" max="NaN"/>
        </dgm:ruleLst>
      </dgm:else>
    </dgm:choose>
    <dgm:forEach name="Name24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  <dgm:constr type="primFontSz" val="65"/>
          <dgm:constr type="h" refType="w"/>
        </dgm:constrLst>
        <dgm:ruleLst>
          <dgm:rule type="primFontSz" val="5" fact="NaN" max="NaN"/>
        </dgm:ruleLst>
      </dgm:layoutNode>
      <dgm:forEach name="Name25" axis="ch">
        <dgm:forEach name="Name26" axis="self" ptType="parTrans">
          <dgm:layoutNode name="parTrans" styleLbl="bgSibTrans2D1">
            <dgm:alg type="conn">
              <dgm:param type="begPts" val="auto"/>
              <dgm:param type="endPts" val="ctr"/>
              <dgm:param type="endSty" val="noArr"/>
              <dgm:param type="begSty" val="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begPad" refType="connDist" fact="0.055"/>
              <dgm:constr type="endPad"/>
            </dgm:constrLst>
            <dgm:ruleLst/>
          </dgm:layoutNode>
        </dgm:forEach>
        <dgm:forEach name="Name27" axis="self" ptType="node">
          <dgm:layoutNode name="node" styleLbl="node1">
            <dgm:varLst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primFontSz" val="65"/>
              <dgm:constr type="h" refType="w" fact="0.8"/>
              <dgm:constr type="tMarg" refType="primFontSz" fact="0.15"/>
              <dgm:constr type="bMarg" refType="primFontSz" fact="0.15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4F94979-EC3B-4865-B9FC-B1A52E2E88FE}" type="datetimeFigureOut">
              <a:rPr lang="en-AU" smtClean="0"/>
              <a:t>28/06/2018</a:t>
            </a:fld>
            <a:endParaRPr lang="en-A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49688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0C04F80-A49D-4EC9-A4BF-F5C8D6C44100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45531333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0F21FCD-8D93-425F-B385-3EACFA1D456B}" type="datetimeFigureOut">
              <a:rPr lang="en-AU" smtClean="0"/>
              <a:t>28/06/2018</a:t>
            </a:fld>
            <a:endParaRPr lang="en-AU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AU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4167607-E0DD-43D5-BED7-321E927C1755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69739155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167607-E0DD-43D5-BED7-321E927C1755}" type="slidenum">
              <a:rPr lang="en-AU" smtClean="0"/>
              <a:t>2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09758662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167607-E0DD-43D5-BED7-321E927C1755}" type="slidenum">
              <a:rPr lang="en-AU" smtClean="0"/>
              <a:t>11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20755733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167607-E0DD-43D5-BED7-321E927C1755}" type="slidenum">
              <a:rPr lang="en-AU" smtClean="0"/>
              <a:t>12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81752424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167607-E0DD-43D5-BED7-321E927C1755}" type="slidenum">
              <a:rPr lang="en-AU" smtClean="0"/>
              <a:t>13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05078161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167607-E0DD-43D5-BED7-321E927C1755}" type="slidenum">
              <a:rPr lang="en-AU" smtClean="0"/>
              <a:t>14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15036025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167607-E0DD-43D5-BED7-321E927C1755}" type="slidenum">
              <a:rPr lang="en-AU" smtClean="0"/>
              <a:t>15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93882795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167607-E0DD-43D5-BED7-321E927C1755}" type="slidenum">
              <a:rPr lang="en-AU" smtClean="0"/>
              <a:t>16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66803136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167607-E0DD-43D5-BED7-321E927C1755}" type="slidenum">
              <a:rPr lang="en-AU" smtClean="0"/>
              <a:t>17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03653554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167607-E0DD-43D5-BED7-321E927C1755}" type="slidenum">
              <a:rPr lang="en-AU" smtClean="0"/>
              <a:t>18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33107234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167607-E0DD-43D5-BED7-321E927C1755}" type="slidenum">
              <a:rPr lang="en-AU" smtClean="0"/>
              <a:t>19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516358012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167607-E0DD-43D5-BED7-321E927C1755}" type="slidenum">
              <a:rPr lang="en-AU" smtClean="0"/>
              <a:t>20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10491910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167607-E0DD-43D5-BED7-321E927C1755}" type="slidenum">
              <a:rPr lang="en-AU" smtClean="0"/>
              <a:t>3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732453102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167607-E0DD-43D5-BED7-321E927C1755}" type="slidenum">
              <a:rPr lang="en-AU" smtClean="0"/>
              <a:t>21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071096550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167607-E0DD-43D5-BED7-321E927C1755}" type="slidenum">
              <a:rPr lang="en-AU" smtClean="0"/>
              <a:t>22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96948595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167607-E0DD-43D5-BED7-321E927C1755}" type="slidenum">
              <a:rPr lang="en-AU" smtClean="0"/>
              <a:t>4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3749605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167607-E0DD-43D5-BED7-321E927C1755}" type="slidenum">
              <a:rPr lang="en-AU" smtClean="0"/>
              <a:t>5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70381494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167607-E0DD-43D5-BED7-321E927C1755}" type="slidenum">
              <a:rPr lang="en-AU" smtClean="0"/>
              <a:t>6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6885516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167607-E0DD-43D5-BED7-321E927C1755}" type="slidenum">
              <a:rPr lang="en-AU" smtClean="0"/>
              <a:t>7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6304361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167607-E0DD-43D5-BED7-321E927C1755}" type="slidenum">
              <a:rPr lang="en-AU" smtClean="0"/>
              <a:t>8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13091422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167607-E0DD-43D5-BED7-321E927C1755}" type="slidenum">
              <a:rPr lang="en-AU" smtClean="0"/>
              <a:t>9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19215185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167607-E0DD-43D5-BED7-321E927C1755}" type="slidenum">
              <a:rPr lang="en-AU" smtClean="0"/>
              <a:t>10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98816274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4ED6B5-C79B-4161-9592-2D84D88B114F}" type="datetimeFigureOut">
              <a:rPr lang="en-AU" smtClean="0"/>
              <a:t>28/06/2018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048862-57EA-4B43-928A-54CF86B44FF7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780361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4ED6B5-C79B-4161-9592-2D84D88B114F}" type="datetimeFigureOut">
              <a:rPr lang="en-AU" smtClean="0"/>
              <a:t>28/06/2018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048862-57EA-4B43-928A-54CF86B44FF7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434870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4ED6B5-C79B-4161-9592-2D84D88B114F}" type="datetimeFigureOut">
              <a:rPr lang="en-AU" smtClean="0"/>
              <a:t>28/06/2018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048862-57EA-4B43-928A-54CF86B44FF7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1182723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4ED6B5-C79B-4161-9592-2D84D88B114F}" type="datetimeFigureOut">
              <a:rPr lang="en-AU" smtClean="0"/>
              <a:t>28/06/2018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048862-57EA-4B43-928A-54CF86B44FF7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2301850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4ED6B5-C79B-4161-9592-2D84D88B114F}" type="datetimeFigureOut">
              <a:rPr lang="en-AU" smtClean="0"/>
              <a:t>28/06/2018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048862-57EA-4B43-928A-54CF86B44FF7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9764995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4ED6B5-C79B-4161-9592-2D84D88B114F}" type="datetimeFigureOut">
              <a:rPr lang="en-AU" smtClean="0"/>
              <a:t>28/06/2018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048862-57EA-4B43-928A-54CF86B44FF7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7915992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4ED6B5-C79B-4161-9592-2D84D88B114F}" type="datetimeFigureOut">
              <a:rPr lang="en-AU" smtClean="0"/>
              <a:t>28/06/2018</a:t>
            </a:fld>
            <a:endParaRPr lang="en-A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048862-57EA-4B43-928A-54CF86B44FF7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8814079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4ED6B5-C79B-4161-9592-2D84D88B114F}" type="datetimeFigureOut">
              <a:rPr lang="en-AU" smtClean="0"/>
              <a:t>28/06/2018</a:t>
            </a:fld>
            <a:endParaRPr lang="en-A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048862-57EA-4B43-928A-54CF86B44FF7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5195541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4ED6B5-C79B-4161-9592-2D84D88B114F}" type="datetimeFigureOut">
              <a:rPr lang="en-AU" smtClean="0"/>
              <a:t>28/06/2018</a:t>
            </a:fld>
            <a:endParaRPr lang="en-A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048862-57EA-4B43-928A-54CF86B44FF7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722111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4ED6B5-C79B-4161-9592-2D84D88B114F}" type="datetimeFigureOut">
              <a:rPr lang="en-AU" smtClean="0"/>
              <a:t>28/06/2018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048862-57EA-4B43-928A-54CF86B44FF7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1524803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4ED6B5-C79B-4161-9592-2D84D88B114F}" type="datetimeFigureOut">
              <a:rPr lang="en-AU" smtClean="0"/>
              <a:t>28/06/2018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048862-57EA-4B43-928A-54CF86B44FF7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7568656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4ED6B5-C79B-4161-9592-2D84D88B114F}" type="datetimeFigureOut">
              <a:rPr lang="en-AU" smtClean="0"/>
              <a:t>28/06/2018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048862-57EA-4B43-928A-54CF86B44FF7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1067173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3.jpeg"/><Relationship Id="rId5" Type="http://schemas.openxmlformats.org/officeDocument/2006/relationships/image" Target="../media/image2.png"/><Relationship Id="rId4" Type="http://schemas.openxmlformats.org/officeDocument/2006/relationships/image" Target="../media/image1.wm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Object 9">
            <a:extLst>
              <a:ext uri="{FF2B5EF4-FFF2-40B4-BE49-F238E27FC236}">
                <a16:creationId xmlns:a16="http://schemas.microsoft.com/office/drawing/2014/main" xmlns="" id="{B4609742-AF89-470E-BF8B-5D23B470A45C}"/>
              </a:ext>
            </a:extLst>
          </p:cNvPr>
          <p:cNvGraphicFramePr>
            <a:graphicFrameLocks noChangeAspect="1"/>
          </p:cNvGraphicFramePr>
          <p:nvPr>
            <p:extLst/>
          </p:nvPr>
        </p:nvGraphicFramePr>
        <p:xfrm>
          <a:off x="8850154" y="3348037"/>
          <a:ext cx="3278120" cy="346142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0" r:id="rId3" imgW="2441160" imgH="2578320" progId="">
                  <p:embed/>
                </p:oleObj>
              </mc:Choice>
              <mc:Fallback>
                <p:oleObj r:id="rId3" imgW="2441160" imgH="2578320" progId="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8850154" y="3348037"/>
                        <a:ext cx="3278120" cy="346142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4" name="Picture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26591" y="1122364"/>
            <a:ext cx="3043451" cy="2225674"/>
          </a:xfrm>
          <a:prstGeom prst="rect">
            <a:avLst/>
          </a:prstGeom>
        </p:spPr>
      </p:pic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AE55B654-9467-4234-8CC2-EF65DE7341F1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AU" dirty="0" smtClean="0"/>
              <a:t>Positive Education Journey</a:t>
            </a:r>
          </a:p>
          <a:p>
            <a:r>
              <a:rPr lang="en-AU" dirty="0" smtClean="0"/>
              <a:t>Nerieda Anderson</a:t>
            </a:r>
            <a:endParaRPr lang="en-AU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77664F24-7ACA-4859-A04B-EF4545A2ECDE}"/>
              </a:ext>
            </a:extLst>
          </p:cNvPr>
          <p:cNvSpPr/>
          <p:nvPr/>
        </p:nvSpPr>
        <p:spPr>
          <a:xfrm>
            <a:off x="0" y="1"/>
            <a:ext cx="12128274" cy="252482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B4672807-4065-4A97-BEC1-D7A0777CEE67}"/>
              </a:ext>
            </a:extLst>
          </p:cNvPr>
          <p:cNvSpPr/>
          <p:nvPr/>
        </p:nvSpPr>
        <p:spPr>
          <a:xfrm>
            <a:off x="12110846" y="-1"/>
            <a:ext cx="184912" cy="6858000"/>
          </a:xfrm>
          <a:prstGeom prst="rect">
            <a:avLst/>
          </a:prstGeom>
          <a:solidFill>
            <a:srgbClr val="C4D85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D4C387C5-527F-43E4-9158-03A7A20B6950}"/>
              </a:ext>
            </a:extLst>
          </p:cNvPr>
          <p:cNvSpPr/>
          <p:nvPr/>
        </p:nvSpPr>
        <p:spPr>
          <a:xfrm>
            <a:off x="0" y="6605517"/>
            <a:ext cx="12307060" cy="252483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AU" sz="1400" dirty="0"/>
              <a:t>www.PESA.edu.au                                                                                                                                                                                                                                               </a:t>
            </a:r>
            <a:r>
              <a:rPr lang="en-AU" sz="1200" dirty="0"/>
              <a:t>© PESA 2018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D577E033-B38D-4646-8DD4-EC27D6B4616A}"/>
              </a:ext>
            </a:extLst>
          </p:cNvPr>
          <p:cNvSpPr/>
          <p:nvPr/>
        </p:nvSpPr>
        <p:spPr>
          <a:xfrm>
            <a:off x="0" y="252483"/>
            <a:ext cx="184912" cy="6605517"/>
          </a:xfrm>
          <a:prstGeom prst="rect">
            <a:avLst/>
          </a:prstGeom>
          <a:solidFill>
            <a:srgbClr val="F0892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  <p:pic>
        <p:nvPicPr>
          <p:cNvPr id="9" name="Picture 8" descr="A picture containing clipart&#10;&#10;Description generated with very high confidence">
            <a:extLst>
              <a:ext uri="{FF2B5EF4-FFF2-40B4-BE49-F238E27FC236}">
                <a16:creationId xmlns:a16="http://schemas.microsoft.com/office/drawing/2014/main" xmlns="" id="{4F44A9D8-827D-48C3-8744-4D24064802AD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6679" y="349567"/>
            <a:ext cx="2662158" cy="7727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99336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368134" y="365125"/>
            <a:ext cx="522514" cy="1325563"/>
          </a:xfrm>
          <a:prstGeom prst="rect">
            <a:avLst/>
          </a:prstGeom>
          <a:solidFill>
            <a:srgbClr val="00A4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9" name="Rectangle 18"/>
          <p:cNvSpPr/>
          <p:nvPr/>
        </p:nvSpPr>
        <p:spPr>
          <a:xfrm>
            <a:off x="1242389" y="391802"/>
            <a:ext cx="10068341" cy="1298886"/>
          </a:xfrm>
          <a:prstGeom prst="rect">
            <a:avLst/>
          </a:prstGeom>
          <a:solidFill>
            <a:srgbClr val="00A4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5600" dirty="0" smtClean="0"/>
              <a:t>4. Communicate the vision</a:t>
            </a:r>
            <a:endParaRPr lang="en-AU" sz="5600" dirty="0"/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795130" y="2203311"/>
            <a:ext cx="10515600" cy="3849619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AU" b="1" dirty="0" smtClean="0"/>
              <a:t>How could we communicate our Positive Education </a:t>
            </a:r>
            <a:r>
              <a:rPr lang="en-AU" b="1" dirty="0"/>
              <a:t>p</a:t>
            </a:r>
            <a:r>
              <a:rPr lang="en-AU" b="1" dirty="0" smtClean="0"/>
              <a:t>hilosophy?</a:t>
            </a:r>
          </a:p>
          <a:p>
            <a:pPr marL="0" indent="0">
              <a:buNone/>
            </a:pPr>
            <a:r>
              <a:rPr lang="en-AU" dirty="0" smtClean="0"/>
              <a:t>1. Buy-in/participation </a:t>
            </a:r>
            <a:r>
              <a:rPr lang="en-AU" dirty="0"/>
              <a:t>from </a:t>
            </a:r>
            <a:r>
              <a:rPr lang="en-AU" dirty="0" smtClean="0"/>
              <a:t>senior management</a:t>
            </a:r>
            <a:endParaRPr lang="en-AU" dirty="0"/>
          </a:p>
          <a:p>
            <a:pPr marL="0" indent="0">
              <a:buNone/>
            </a:pPr>
            <a:r>
              <a:rPr lang="en-AU" dirty="0" smtClean="0"/>
              <a:t>2. Regular formal </a:t>
            </a:r>
            <a:r>
              <a:rPr lang="en-AU" dirty="0"/>
              <a:t>interactions with </a:t>
            </a:r>
            <a:r>
              <a:rPr lang="en-AU" dirty="0" smtClean="0"/>
              <a:t>staff</a:t>
            </a:r>
            <a:endParaRPr lang="en-AU" dirty="0"/>
          </a:p>
          <a:p>
            <a:pPr marL="0" indent="0">
              <a:buNone/>
            </a:pPr>
            <a:r>
              <a:rPr lang="en-AU" dirty="0" smtClean="0"/>
              <a:t>3. Buy-in </a:t>
            </a:r>
            <a:r>
              <a:rPr lang="en-AU" dirty="0"/>
              <a:t>from middle management</a:t>
            </a:r>
          </a:p>
          <a:p>
            <a:pPr marL="0" indent="0">
              <a:buNone/>
            </a:pPr>
            <a:r>
              <a:rPr lang="en-AU" dirty="0" smtClean="0"/>
              <a:t>4. Branding</a:t>
            </a:r>
            <a:r>
              <a:rPr lang="en-AU" dirty="0"/>
              <a:t>, </a:t>
            </a:r>
            <a:r>
              <a:rPr lang="en-AU" dirty="0" smtClean="0"/>
              <a:t>branding, branding for staff</a:t>
            </a:r>
            <a:endParaRPr lang="en-AU" dirty="0"/>
          </a:p>
          <a:p>
            <a:pPr marL="0" indent="0">
              <a:buNone/>
            </a:pPr>
            <a:r>
              <a:rPr lang="en-AU" dirty="0" smtClean="0"/>
              <a:t>5. Implementation </a:t>
            </a:r>
            <a:r>
              <a:rPr lang="en-AU" dirty="0"/>
              <a:t>Plan </a:t>
            </a:r>
            <a:r>
              <a:rPr lang="en-AU" dirty="0" smtClean="0"/>
              <a:t>publication</a:t>
            </a:r>
          </a:p>
          <a:p>
            <a:pPr marL="0" indent="0">
              <a:buNone/>
            </a:pPr>
            <a:r>
              <a:rPr lang="en-AU" dirty="0" smtClean="0"/>
              <a:t>6. Keep messages simple and clear, and training targeted</a:t>
            </a:r>
            <a:endParaRPr lang="en-AU" dirty="0"/>
          </a:p>
        </p:txBody>
      </p:sp>
      <p:pic>
        <p:nvPicPr>
          <p:cNvPr id="7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690939">
            <a:off x="9185730" y="4728835"/>
            <a:ext cx="4564413" cy="4417359"/>
          </a:xfrm>
          <a:prstGeom prst="rect">
            <a:avLst/>
          </a:prstGeom>
          <a:noFill/>
          <a:ln>
            <a:noFill/>
          </a:ln>
          <a:effectLst>
            <a:glow>
              <a:schemeClr val="bg1">
                <a:alpha val="0"/>
              </a:schemeClr>
            </a:glow>
            <a:softEdge rad="6858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680351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368134" y="365125"/>
            <a:ext cx="522514" cy="1325563"/>
          </a:xfrm>
          <a:prstGeom prst="rect">
            <a:avLst/>
          </a:prstGeom>
          <a:solidFill>
            <a:srgbClr val="00A4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9" name="Rectangle 18"/>
          <p:cNvSpPr/>
          <p:nvPr/>
        </p:nvSpPr>
        <p:spPr>
          <a:xfrm>
            <a:off x="1242389" y="391802"/>
            <a:ext cx="10068341" cy="1298886"/>
          </a:xfrm>
          <a:prstGeom prst="rect">
            <a:avLst/>
          </a:prstGeom>
          <a:solidFill>
            <a:srgbClr val="00A4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5600" dirty="0" smtClean="0"/>
              <a:t>5. Empower action</a:t>
            </a:r>
            <a:endParaRPr lang="en-AU" sz="5600" dirty="0"/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795130" y="2203311"/>
            <a:ext cx="8955157" cy="3812478"/>
          </a:xfrm>
        </p:spPr>
        <p:txBody>
          <a:bodyPr>
            <a:normAutofit fontScale="92500" lnSpcReduction="20000"/>
          </a:bodyPr>
          <a:lstStyle/>
          <a:p>
            <a:pPr marL="0" indent="0" algn="ctr">
              <a:buNone/>
            </a:pPr>
            <a:r>
              <a:rPr lang="en-AU" b="1" dirty="0"/>
              <a:t>The </a:t>
            </a:r>
            <a:r>
              <a:rPr lang="en-AU" b="1" dirty="0" smtClean="0"/>
              <a:t>Background Work / Building the Nest</a:t>
            </a:r>
            <a:endParaRPr lang="en-AU" b="1" dirty="0"/>
          </a:p>
          <a:p>
            <a:pPr marL="0" indent="0">
              <a:buNone/>
            </a:pPr>
            <a:r>
              <a:rPr lang="en-AU" dirty="0" smtClean="0"/>
              <a:t>1. Development </a:t>
            </a:r>
            <a:r>
              <a:rPr lang="en-AU" dirty="0"/>
              <a:t>of </a:t>
            </a:r>
            <a:r>
              <a:rPr lang="en-AU" dirty="0" smtClean="0"/>
              <a:t>house </a:t>
            </a:r>
            <a:r>
              <a:rPr lang="en-AU" dirty="0"/>
              <a:t>culture in JS and SS – not just sport</a:t>
            </a:r>
          </a:p>
          <a:p>
            <a:pPr>
              <a:buFontTx/>
              <a:buChar char="-"/>
            </a:pPr>
            <a:r>
              <a:rPr lang="en-AU" dirty="0" smtClean="0"/>
              <a:t>That’s </a:t>
            </a:r>
            <a:r>
              <a:rPr lang="en-AU" dirty="0"/>
              <a:t>Gold and House </a:t>
            </a:r>
            <a:r>
              <a:rPr lang="en-AU" dirty="0" smtClean="0"/>
              <a:t>Cup initiatives</a:t>
            </a:r>
          </a:p>
          <a:p>
            <a:pPr>
              <a:buFontTx/>
              <a:buChar char="-"/>
            </a:pPr>
            <a:r>
              <a:rPr lang="en-AU" dirty="0" smtClean="0"/>
              <a:t>Secondary School staff rooms based on House not faculty </a:t>
            </a:r>
            <a:endParaRPr lang="en-AU" dirty="0"/>
          </a:p>
          <a:p>
            <a:pPr marL="0" indent="0">
              <a:buNone/>
            </a:pPr>
            <a:r>
              <a:rPr lang="en-AU" dirty="0" smtClean="0"/>
              <a:t>2. Planning alignment </a:t>
            </a:r>
            <a:r>
              <a:rPr lang="en-AU" dirty="0"/>
              <a:t>with International </a:t>
            </a:r>
            <a:r>
              <a:rPr lang="en-AU" dirty="0" smtClean="0"/>
              <a:t>Baccalaureate</a:t>
            </a:r>
            <a:endParaRPr lang="en-AU" dirty="0"/>
          </a:p>
          <a:p>
            <a:pPr marL="0" indent="0">
              <a:buNone/>
            </a:pPr>
            <a:r>
              <a:rPr lang="en-AU" dirty="0" smtClean="0"/>
              <a:t>3. </a:t>
            </a:r>
            <a:r>
              <a:rPr lang="en-AU" dirty="0"/>
              <a:t>W</a:t>
            </a:r>
            <a:r>
              <a:rPr lang="en-AU" dirty="0" smtClean="0"/>
              <a:t>ellbeing survey</a:t>
            </a:r>
            <a:endParaRPr lang="en-AU" dirty="0"/>
          </a:p>
          <a:p>
            <a:pPr marL="0" indent="0">
              <a:buNone/>
            </a:pPr>
            <a:r>
              <a:rPr lang="en-AU" dirty="0" smtClean="0"/>
              <a:t>4. Restorative </a:t>
            </a:r>
            <a:r>
              <a:rPr lang="en-AU" dirty="0"/>
              <a:t>Practice model </a:t>
            </a:r>
            <a:r>
              <a:rPr lang="en-AU" dirty="0" smtClean="0"/>
              <a:t>for </a:t>
            </a:r>
            <a:r>
              <a:rPr lang="en-AU" dirty="0"/>
              <a:t>addressing relational conflict </a:t>
            </a:r>
          </a:p>
          <a:p>
            <a:pPr marL="0" indent="0">
              <a:buNone/>
            </a:pPr>
            <a:r>
              <a:rPr lang="en-AU" dirty="0" smtClean="0"/>
              <a:t>5. Rewriting </a:t>
            </a:r>
            <a:r>
              <a:rPr lang="en-AU" dirty="0"/>
              <a:t>of policies/procedures </a:t>
            </a:r>
            <a:r>
              <a:rPr lang="en-AU" dirty="0" smtClean="0"/>
              <a:t>to embed a </a:t>
            </a:r>
            <a:r>
              <a:rPr lang="en-AU" dirty="0" err="1"/>
              <a:t>Pos</a:t>
            </a:r>
            <a:r>
              <a:rPr lang="en-AU" dirty="0"/>
              <a:t> Ed </a:t>
            </a:r>
            <a:r>
              <a:rPr lang="en-AU" dirty="0" smtClean="0"/>
              <a:t>approach (e.g., Responsible </a:t>
            </a:r>
            <a:r>
              <a:rPr lang="en-AU" dirty="0"/>
              <a:t>Behaviour Plan for </a:t>
            </a:r>
            <a:r>
              <a:rPr lang="en-AU" dirty="0" smtClean="0"/>
              <a:t>Students, welfare structure)</a:t>
            </a:r>
            <a:endParaRPr lang="en-AU" dirty="0"/>
          </a:p>
        </p:txBody>
      </p:sp>
      <p:pic>
        <p:nvPicPr>
          <p:cNvPr id="6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690939">
            <a:off x="9185730" y="4728835"/>
            <a:ext cx="4564413" cy="4417359"/>
          </a:xfrm>
          <a:prstGeom prst="rect">
            <a:avLst/>
          </a:prstGeom>
          <a:noFill/>
          <a:ln>
            <a:noFill/>
          </a:ln>
          <a:effectLst>
            <a:glow>
              <a:schemeClr val="bg1">
                <a:alpha val="0"/>
              </a:schemeClr>
            </a:glow>
            <a:softEdge rad="6858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397102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368134" y="365125"/>
            <a:ext cx="522514" cy="1325563"/>
          </a:xfrm>
          <a:prstGeom prst="rect">
            <a:avLst/>
          </a:prstGeom>
          <a:solidFill>
            <a:srgbClr val="00A4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9" name="Rectangle 18"/>
          <p:cNvSpPr/>
          <p:nvPr/>
        </p:nvSpPr>
        <p:spPr>
          <a:xfrm>
            <a:off x="1242389" y="391802"/>
            <a:ext cx="10068341" cy="1298886"/>
          </a:xfrm>
          <a:prstGeom prst="rect">
            <a:avLst/>
          </a:prstGeom>
          <a:solidFill>
            <a:srgbClr val="00A4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5600" dirty="0" smtClean="0"/>
              <a:t>5. Empower action</a:t>
            </a:r>
            <a:endParaRPr lang="en-AU" sz="5600" dirty="0"/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795130" y="2203311"/>
            <a:ext cx="8955157" cy="3541506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AU" b="1" dirty="0" smtClean="0"/>
              <a:t>What does our staff training look like?</a:t>
            </a:r>
            <a:endParaRPr lang="en-AU" b="1" dirty="0"/>
          </a:p>
          <a:p>
            <a:r>
              <a:rPr lang="en-AU" dirty="0" smtClean="0"/>
              <a:t>A </a:t>
            </a:r>
            <a:r>
              <a:rPr lang="en-AU" dirty="0"/>
              <a:t>lecture-style session </a:t>
            </a:r>
            <a:r>
              <a:rPr lang="en-AU" dirty="0" smtClean="0"/>
              <a:t>each term</a:t>
            </a:r>
          </a:p>
          <a:p>
            <a:r>
              <a:rPr lang="en-AU" dirty="0" smtClean="0"/>
              <a:t>Term </a:t>
            </a:r>
            <a:r>
              <a:rPr lang="en-AU" dirty="0"/>
              <a:t>tasks (long-term and short-term challenges set up for staff to engage with positive psychology between </a:t>
            </a:r>
            <a:r>
              <a:rPr lang="en-AU" dirty="0" smtClean="0"/>
              <a:t>sessions)</a:t>
            </a:r>
            <a:endParaRPr lang="en-AU" dirty="0"/>
          </a:p>
          <a:p>
            <a:r>
              <a:rPr lang="en-AU" dirty="0" smtClean="0"/>
              <a:t>An interactive workshop</a:t>
            </a:r>
            <a:r>
              <a:rPr lang="en-AU" dirty="0"/>
              <a:t> </a:t>
            </a:r>
            <a:r>
              <a:rPr lang="en-AU" dirty="0" smtClean="0"/>
              <a:t>to follow the lecture session</a:t>
            </a:r>
            <a:endParaRPr lang="en-AU" dirty="0"/>
          </a:p>
          <a:p>
            <a:r>
              <a:rPr lang="en-AU" dirty="0" smtClean="0"/>
              <a:t>Sessions include a team-building focus </a:t>
            </a:r>
            <a:endParaRPr lang="en-AU" dirty="0"/>
          </a:p>
          <a:p>
            <a:endParaRPr lang="en-AU" dirty="0"/>
          </a:p>
        </p:txBody>
      </p:sp>
      <p:pic>
        <p:nvPicPr>
          <p:cNvPr id="6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690939">
            <a:off x="9185730" y="4728835"/>
            <a:ext cx="4564413" cy="4417359"/>
          </a:xfrm>
          <a:prstGeom prst="rect">
            <a:avLst/>
          </a:prstGeom>
          <a:noFill/>
          <a:ln>
            <a:noFill/>
          </a:ln>
          <a:effectLst>
            <a:glow>
              <a:schemeClr val="bg1">
                <a:alpha val="0"/>
              </a:schemeClr>
            </a:glow>
            <a:softEdge rad="6858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052536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368134" y="365125"/>
            <a:ext cx="522514" cy="1325563"/>
          </a:xfrm>
          <a:prstGeom prst="rect">
            <a:avLst/>
          </a:prstGeom>
          <a:solidFill>
            <a:srgbClr val="00A4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9" name="Rectangle 18"/>
          <p:cNvSpPr/>
          <p:nvPr/>
        </p:nvSpPr>
        <p:spPr>
          <a:xfrm>
            <a:off x="1242389" y="391802"/>
            <a:ext cx="10068341" cy="1298886"/>
          </a:xfrm>
          <a:prstGeom prst="rect">
            <a:avLst/>
          </a:prstGeom>
          <a:solidFill>
            <a:srgbClr val="00A4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5600" dirty="0" smtClean="0"/>
              <a:t>5. Empower action</a:t>
            </a:r>
            <a:endParaRPr lang="en-AU" sz="5600" dirty="0"/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705678" y="2203311"/>
            <a:ext cx="9074427" cy="4235990"/>
          </a:xfrm>
        </p:spPr>
        <p:txBody>
          <a:bodyPr>
            <a:normAutofit fontScale="55000" lnSpcReduction="20000"/>
          </a:bodyPr>
          <a:lstStyle/>
          <a:p>
            <a:pPr marL="0" indent="0" algn="ctr">
              <a:buNone/>
            </a:pPr>
            <a:r>
              <a:rPr lang="en-AU" sz="2900" b="1" dirty="0" smtClean="0"/>
              <a:t>What does our staff training look like?</a:t>
            </a:r>
            <a:endParaRPr lang="en-AU" sz="2900" b="1" dirty="0"/>
          </a:p>
          <a:p>
            <a:pPr marL="0" indent="0">
              <a:lnSpc>
                <a:spcPct val="120000"/>
              </a:lnSpc>
              <a:buNone/>
            </a:pPr>
            <a:r>
              <a:rPr lang="en-AU" sz="2900" dirty="0"/>
              <a:t>Y</a:t>
            </a:r>
            <a:r>
              <a:rPr lang="en-AU" sz="2900" dirty="0" smtClean="0"/>
              <a:t>1, T1: </a:t>
            </a:r>
            <a:r>
              <a:rPr lang="en-AU" sz="2900" dirty="0"/>
              <a:t>one-day </a:t>
            </a:r>
            <a:r>
              <a:rPr lang="en-AU" sz="2900" dirty="0" smtClean="0"/>
              <a:t>introduction </a:t>
            </a:r>
            <a:r>
              <a:rPr lang="en-AU" sz="2900" dirty="0"/>
              <a:t>covering philosophy, branding and all branches </a:t>
            </a:r>
            <a:r>
              <a:rPr lang="en-AU" sz="2900" dirty="0" smtClean="0"/>
              <a:t>briefly</a:t>
            </a:r>
          </a:p>
          <a:p>
            <a:pPr algn="ctr">
              <a:lnSpc>
                <a:spcPct val="120000"/>
              </a:lnSpc>
              <a:buFont typeface="Wingdings" panose="05000000000000000000" pitchFamily="2" charset="2"/>
              <a:buChar char="ü"/>
            </a:pPr>
            <a:r>
              <a:rPr lang="en-AU" sz="2900" dirty="0"/>
              <a:t>strong focus on staff </a:t>
            </a:r>
            <a:r>
              <a:rPr lang="en-AU" sz="2900" dirty="0" smtClean="0"/>
              <a:t>feedback</a:t>
            </a:r>
          </a:p>
          <a:p>
            <a:pPr marL="0" indent="0" algn="ctr">
              <a:lnSpc>
                <a:spcPct val="120000"/>
              </a:lnSpc>
              <a:buNone/>
            </a:pPr>
            <a:r>
              <a:rPr lang="en-AU" sz="2900" dirty="0" smtClean="0"/>
              <a:t> </a:t>
            </a:r>
            <a:r>
              <a:rPr lang="en-AU" sz="2900" b="1" dirty="0" smtClean="0"/>
              <a:t>Lecture-Style Session </a:t>
            </a:r>
            <a:r>
              <a:rPr lang="en-AU" sz="2900" b="1" dirty="0"/>
              <a:t>and </a:t>
            </a:r>
            <a:r>
              <a:rPr lang="en-AU" sz="2900" b="1" dirty="0" smtClean="0"/>
              <a:t>Workshop Focus  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en-AU" sz="2900" dirty="0"/>
              <a:t>Y</a:t>
            </a:r>
            <a:r>
              <a:rPr lang="en-AU" sz="2900" dirty="0" smtClean="0"/>
              <a:t>1, T1: CHARACTER STRENGTHS and POSITIVE EMOTIONS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en-AU" sz="2900" dirty="0" smtClean="0"/>
              <a:t>Y1, T2: POSITIVE </a:t>
            </a:r>
            <a:r>
              <a:rPr lang="en-AU" sz="2900" dirty="0"/>
              <a:t>RELATIONSHIPS </a:t>
            </a:r>
            <a:r>
              <a:rPr lang="en-AU" sz="2900" dirty="0" smtClean="0"/>
              <a:t>(including gratitude)</a:t>
            </a:r>
            <a:endParaRPr lang="en-AU" sz="2900" dirty="0"/>
          </a:p>
          <a:p>
            <a:pPr marL="0" indent="0">
              <a:buNone/>
            </a:pPr>
            <a:r>
              <a:rPr lang="en-AU" sz="2900" dirty="0" smtClean="0"/>
              <a:t>Y1, T3: POSITIVE ENGAGEMENT</a:t>
            </a:r>
            <a:endParaRPr lang="en-AU" sz="2900" dirty="0"/>
          </a:p>
          <a:p>
            <a:pPr marL="0" indent="0">
              <a:buNone/>
            </a:pPr>
            <a:r>
              <a:rPr lang="en-AU" sz="2900" dirty="0" smtClean="0"/>
              <a:t>Y1, T4: POSITIVE PURPOSE</a:t>
            </a:r>
            <a:endParaRPr lang="en-AU" sz="2900" dirty="0"/>
          </a:p>
          <a:p>
            <a:pPr marL="0" indent="0">
              <a:buNone/>
            </a:pPr>
            <a:r>
              <a:rPr lang="en-AU" sz="2900" b="1" dirty="0" smtClean="0"/>
              <a:t>Y2, T1: POSITIVE </a:t>
            </a:r>
            <a:r>
              <a:rPr lang="en-AU" sz="2900" b="1" dirty="0"/>
              <a:t>ACCOMPLISHMENT</a:t>
            </a:r>
          </a:p>
          <a:p>
            <a:pPr marL="0" indent="0">
              <a:buNone/>
            </a:pPr>
            <a:r>
              <a:rPr lang="en-AU" sz="2900" b="1" dirty="0" smtClean="0"/>
              <a:t>Y2, T2: POSITIVE </a:t>
            </a:r>
            <a:r>
              <a:rPr lang="en-AU" sz="2900" b="1" dirty="0"/>
              <a:t>HEALTH</a:t>
            </a:r>
          </a:p>
          <a:p>
            <a:pPr marL="0" indent="0">
              <a:buNone/>
            </a:pPr>
            <a:r>
              <a:rPr lang="en-AU" sz="2900" b="1" dirty="0" smtClean="0"/>
              <a:t>Y2, T3: POSITIVE EDUCATION </a:t>
            </a:r>
            <a:r>
              <a:rPr lang="en-AU" sz="2900" b="1" dirty="0"/>
              <a:t>CURRICULUM </a:t>
            </a:r>
            <a:r>
              <a:rPr lang="en-AU" sz="2900" b="1" dirty="0" smtClean="0"/>
              <a:t>DEVELOPMENT</a:t>
            </a:r>
            <a:r>
              <a:rPr lang="en-AU" sz="2900" dirty="0" smtClean="0"/>
              <a:t> </a:t>
            </a:r>
            <a:r>
              <a:rPr lang="en-AU" sz="2900" b="1" dirty="0" smtClean="0"/>
              <a:t>(HIGH LEVEL STAFF COLLABORATION)</a:t>
            </a:r>
            <a:endParaRPr lang="en-AU" sz="2900" b="1" dirty="0"/>
          </a:p>
          <a:p>
            <a:pPr marL="0" indent="0">
              <a:buNone/>
            </a:pPr>
            <a:r>
              <a:rPr lang="en-AU" sz="2900" b="1" dirty="0" smtClean="0"/>
              <a:t>Y2, T4: POSITIVE EDUCATION </a:t>
            </a:r>
            <a:r>
              <a:rPr lang="en-AU" sz="2900" b="1" dirty="0"/>
              <a:t>&amp; PEDAGOGY (HIGH LEVEL STAFF COLLABORATION)</a:t>
            </a:r>
          </a:p>
          <a:p>
            <a:pPr marL="0" indent="0">
              <a:buNone/>
            </a:pPr>
            <a:endParaRPr lang="en-AU" b="1" dirty="0"/>
          </a:p>
        </p:txBody>
      </p:sp>
      <p:pic>
        <p:nvPicPr>
          <p:cNvPr id="6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690939">
            <a:off x="9185730" y="4728835"/>
            <a:ext cx="4564413" cy="4417359"/>
          </a:xfrm>
          <a:prstGeom prst="rect">
            <a:avLst/>
          </a:prstGeom>
          <a:noFill/>
          <a:ln>
            <a:noFill/>
          </a:ln>
          <a:effectLst>
            <a:glow>
              <a:schemeClr val="bg1">
                <a:alpha val="0"/>
              </a:schemeClr>
            </a:glow>
            <a:softEdge rad="6858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736510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368134" y="365125"/>
            <a:ext cx="522514" cy="1325563"/>
          </a:xfrm>
          <a:prstGeom prst="rect">
            <a:avLst/>
          </a:prstGeom>
          <a:solidFill>
            <a:srgbClr val="00A4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9" name="Rectangle 18"/>
          <p:cNvSpPr/>
          <p:nvPr/>
        </p:nvSpPr>
        <p:spPr>
          <a:xfrm>
            <a:off x="1242389" y="391802"/>
            <a:ext cx="10068341" cy="1298886"/>
          </a:xfrm>
          <a:prstGeom prst="rect">
            <a:avLst/>
          </a:prstGeom>
          <a:solidFill>
            <a:srgbClr val="00A4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5600" dirty="0" smtClean="0"/>
              <a:t>6. Create quick wins</a:t>
            </a:r>
            <a:endParaRPr lang="en-AU" sz="5600" dirty="0"/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705678" y="2203311"/>
            <a:ext cx="9074427" cy="3730350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AU" sz="2900" b="1" dirty="0" smtClean="0"/>
              <a:t>What did we do to create quick wins and celebrate success?</a:t>
            </a:r>
            <a:endParaRPr lang="en-AU" sz="2900" b="1" dirty="0"/>
          </a:p>
          <a:p>
            <a:r>
              <a:rPr lang="en-AU" sz="2900" dirty="0"/>
              <a:t>Celebrating engagement with </a:t>
            </a:r>
            <a:r>
              <a:rPr lang="en-AU" sz="2900" dirty="0" err="1"/>
              <a:t>Pos</a:t>
            </a:r>
            <a:r>
              <a:rPr lang="en-AU" sz="2900" dirty="0"/>
              <a:t> </a:t>
            </a:r>
            <a:r>
              <a:rPr lang="en-AU" sz="2900" dirty="0" smtClean="0"/>
              <a:t>Ed – individual and group</a:t>
            </a:r>
            <a:endParaRPr lang="en-AU" sz="2900" dirty="0"/>
          </a:p>
          <a:p>
            <a:r>
              <a:rPr lang="en-AU" sz="2900" dirty="0" smtClean="0"/>
              <a:t>Leaders modelling </a:t>
            </a:r>
            <a:r>
              <a:rPr lang="en-AU" sz="2900" dirty="0" err="1"/>
              <a:t>Pos</a:t>
            </a:r>
            <a:r>
              <a:rPr lang="en-AU" sz="2900" dirty="0"/>
              <a:t> Ed and highlighting </a:t>
            </a:r>
            <a:r>
              <a:rPr lang="en-AU" sz="2900" dirty="0" smtClean="0"/>
              <a:t>their experiences</a:t>
            </a:r>
          </a:p>
          <a:p>
            <a:r>
              <a:rPr lang="en-AU" sz="2900" dirty="0" smtClean="0"/>
              <a:t>Staff </a:t>
            </a:r>
            <a:r>
              <a:rPr lang="en-AU" sz="2900" dirty="0"/>
              <a:t>s</a:t>
            </a:r>
            <a:r>
              <a:rPr lang="en-AU" sz="2900" dirty="0" smtClean="0"/>
              <a:t>haring </a:t>
            </a:r>
            <a:r>
              <a:rPr lang="en-AU" sz="2900" dirty="0"/>
              <a:t>stories about engagement with </a:t>
            </a:r>
            <a:r>
              <a:rPr lang="en-AU" sz="2900" dirty="0" err="1"/>
              <a:t>Pos</a:t>
            </a:r>
            <a:r>
              <a:rPr lang="en-AU" sz="2900" dirty="0"/>
              <a:t> </a:t>
            </a:r>
            <a:r>
              <a:rPr lang="en-AU" sz="2900" dirty="0" smtClean="0"/>
              <a:t>Ed</a:t>
            </a:r>
          </a:p>
          <a:p>
            <a:r>
              <a:rPr lang="en-AU" sz="2900" dirty="0" err="1" smtClean="0"/>
              <a:t>Pos</a:t>
            </a:r>
            <a:r>
              <a:rPr lang="en-AU" sz="2900" dirty="0" smtClean="0"/>
              <a:t> Edu formal agenda item (e.g., meeting starters) </a:t>
            </a:r>
            <a:endParaRPr lang="en-AU" sz="2900" dirty="0"/>
          </a:p>
        </p:txBody>
      </p:sp>
      <p:pic>
        <p:nvPicPr>
          <p:cNvPr id="6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690939">
            <a:off x="9185730" y="4728835"/>
            <a:ext cx="4564413" cy="4417359"/>
          </a:xfrm>
          <a:prstGeom prst="rect">
            <a:avLst/>
          </a:prstGeom>
          <a:noFill/>
          <a:ln>
            <a:noFill/>
          </a:ln>
          <a:effectLst>
            <a:glow>
              <a:schemeClr val="bg1">
                <a:alpha val="0"/>
              </a:schemeClr>
            </a:glow>
            <a:softEdge rad="6858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456747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368134" y="365125"/>
            <a:ext cx="522514" cy="1325563"/>
          </a:xfrm>
          <a:prstGeom prst="rect">
            <a:avLst/>
          </a:prstGeom>
          <a:solidFill>
            <a:srgbClr val="97233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9" name="Rectangle 18"/>
          <p:cNvSpPr/>
          <p:nvPr/>
        </p:nvSpPr>
        <p:spPr>
          <a:xfrm>
            <a:off x="1242389" y="391802"/>
            <a:ext cx="10068341" cy="1298886"/>
          </a:xfrm>
          <a:prstGeom prst="rect">
            <a:avLst/>
          </a:prstGeom>
          <a:solidFill>
            <a:srgbClr val="97233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5600" dirty="0" smtClean="0"/>
              <a:t>7. Build on change</a:t>
            </a:r>
            <a:endParaRPr lang="en-AU" sz="5600" dirty="0"/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705678" y="2203311"/>
            <a:ext cx="9074427" cy="373035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AU" b="1" dirty="0" smtClean="0"/>
              <a:t>How did </a:t>
            </a:r>
            <a:r>
              <a:rPr lang="en-AU" b="1" dirty="0" err="1" smtClean="0"/>
              <a:t>Pos</a:t>
            </a:r>
            <a:r>
              <a:rPr lang="en-AU" b="1" dirty="0" smtClean="0"/>
              <a:t> Ed grow as time passed?</a:t>
            </a:r>
            <a:endParaRPr lang="en-AU" b="1" dirty="0"/>
          </a:p>
          <a:p>
            <a:r>
              <a:rPr lang="en-AU" dirty="0"/>
              <a:t>The more </a:t>
            </a:r>
            <a:r>
              <a:rPr lang="en-AU" dirty="0" smtClean="0"/>
              <a:t>we were doing, </a:t>
            </a:r>
            <a:r>
              <a:rPr lang="en-AU" dirty="0"/>
              <a:t>the more connections </a:t>
            </a:r>
            <a:r>
              <a:rPr lang="en-AU" dirty="0" smtClean="0"/>
              <a:t>we made</a:t>
            </a:r>
            <a:endParaRPr lang="en-AU" dirty="0"/>
          </a:p>
          <a:p>
            <a:r>
              <a:rPr lang="en-AU" dirty="0"/>
              <a:t>Easy to link </a:t>
            </a:r>
            <a:r>
              <a:rPr lang="en-AU" dirty="0" err="1"/>
              <a:t>Pos</a:t>
            </a:r>
            <a:r>
              <a:rPr lang="en-AU" dirty="0"/>
              <a:t> Ed concepts with College </a:t>
            </a:r>
            <a:r>
              <a:rPr lang="en-AU" dirty="0" smtClean="0"/>
              <a:t>priorities</a:t>
            </a:r>
          </a:p>
          <a:p>
            <a:r>
              <a:rPr lang="en-AU" dirty="0" err="1" smtClean="0"/>
              <a:t>Pos</a:t>
            </a:r>
            <a:r>
              <a:rPr lang="en-AU" dirty="0" smtClean="0"/>
              <a:t> </a:t>
            </a:r>
            <a:r>
              <a:rPr lang="en-AU" dirty="0"/>
              <a:t>Ed </a:t>
            </a:r>
            <a:r>
              <a:rPr lang="en-AU" dirty="0" smtClean="0"/>
              <a:t>started to shift from a stand-alone </a:t>
            </a:r>
            <a:r>
              <a:rPr lang="en-AU" dirty="0"/>
              <a:t>concept to </a:t>
            </a:r>
            <a:r>
              <a:rPr lang="en-AU" dirty="0" smtClean="0"/>
              <a:t>many links in daily practices</a:t>
            </a:r>
          </a:p>
          <a:p>
            <a:r>
              <a:rPr lang="en-AU" dirty="0" smtClean="0"/>
              <a:t>Recruited ‘guest’ staff members to co-present with a </a:t>
            </a:r>
            <a:r>
              <a:rPr lang="en-AU" dirty="0" err="1" smtClean="0"/>
              <a:t>Pos</a:t>
            </a:r>
            <a:r>
              <a:rPr lang="en-AU" dirty="0" smtClean="0"/>
              <a:t> Ed Team member</a:t>
            </a:r>
            <a:endParaRPr lang="en-AU" dirty="0"/>
          </a:p>
        </p:txBody>
      </p:sp>
      <p:pic>
        <p:nvPicPr>
          <p:cNvPr id="6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690939">
            <a:off x="9185730" y="4728835"/>
            <a:ext cx="4564413" cy="4417359"/>
          </a:xfrm>
          <a:prstGeom prst="rect">
            <a:avLst/>
          </a:prstGeom>
          <a:noFill/>
          <a:ln>
            <a:noFill/>
          </a:ln>
          <a:effectLst>
            <a:glow>
              <a:schemeClr val="bg1">
                <a:alpha val="0"/>
              </a:schemeClr>
            </a:glow>
            <a:softEdge rad="6858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492201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890648" y="365125"/>
            <a:ext cx="10463151" cy="1325563"/>
          </a:xfrm>
        </p:spPr>
        <p:txBody>
          <a:bodyPr>
            <a:normAutofit/>
          </a:bodyPr>
          <a:lstStyle/>
          <a:p>
            <a:r>
              <a:rPr lang="en-AU" sz="6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Team roles and responsibilities</a:t>
            </a:r>
            <a:endParaRPr lang="en-AU" sz="6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368134" y="365125"/>
            <a:ext cx="522514" cy="1325563"/>
          </a:xfrm>
          <a:prstGeom prst="rect">
            <a:avLst/>
          </a:prstGeom>
          <a:solidFill>
            <a:srgbClr val="97233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04306" y="1690688"/>
            <a:ext cx="4035835" cy="49432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32096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890648" y="365125"/>
            <a:ext cx="10463151" cy="1325563"/>
          </a:xfrm>
        </p:spPr>
        <p:txBody>
          <a:bodyPr>
            <a:normAutofit/>
          </a:bodyPr>
          <a:lstStyle/>
          <a:p>
            <a:r>
              <a:rPr lang="en-AU" sz="6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Team roles and responsibilities</a:t>
            </a:r>
            <a:endParaRPr lang="en-AU" sz="6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368134" y="365125"/>
            <a:ext cx="522514" cy="1325563"/>
          </a:xfrm>
          <a:prstGeom prst="rect">
            <a:avLst/>
          </a:prstGeom>
          <a:solidFill>
            <a:srgbClr val="97233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09096" y="2290584"/>
            <a:ext cx="9534525" cy="3609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07777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890648" y="365125"/>
            <a:ext cx="10463151" cy="1325563"/>
          </a:xfrm>
        </p:spPr>
        <p:txBody>
          <a:bodyPr>
            <a:normAutofit fontScale="90000"/>
          </a:bodyPr>
          <a:lstStyle/>
          <a:p>
            <a:r>
              <a:rPr lang="en-AU" sz="45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</a:t>
            </a:r>
            <a:r>
              <a:rPr lang="en-AU" sz="45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hy are we only bringing up curriculum in the second year?</a:t>
            </a:r>
            <a:endParaRPr lang="en-AU" sz="45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368134" y="365125"/>
            <a:ext cx="522514" cy="1325563"/>
          </a:xfrm>
          <a:prstGeom prst="rect">
            <a:avLst/>
          </a:prstGeom>
          <a:solidFill>
            <a:srgbClr val="97233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pic>
        <p:nvPicPr>
          <p:cNvPr id="5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690939">
            <a:off x="9185730" y="4728835"/>
            <a:ext cx="4564413" cy="4417359"/>
          </a:xfrm>
          <a:prstGeom prst="rect">
            <a:avLst/>
          </a:prstGeom>
          <a:noFill/>
          <a:ln>
            <a:noFill/>
          </a:ln>
          <a:effectLst>
            <a:glow>
              <a:schemeClr val="bg1">
                <a:alpha val="0"/>
              </a:schemeClr>
            </a:glow>
            <a:softEdge rad="6858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994437" y="1992337"/>
            <a:ext cx="8755956" cy="3730350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AU" sz="3000" b="1" dirty="0" smtClean="0"/>
              <a:t>There are a few distinct reasons.</a:t>
            </a:r>
            <a:endParaRPr lang="en-AU" sz="3000" b="1" dirty="0"/>
          </a:p>
          <a:p>
            <a:r>
              <a:rPr lang="en-AU" sz="3000" dirty="0"/>
              <a:t>C</a:t>
            </a:r>
            <a:r>
              <a:rPr lang="en-AU" sz="3000" dirty="0" smtClean="0"/>
              <a:t>urriculum </a:t>
            </a:r>
            <a:r>
              <a:rPr lang="en-AU" sz="3000" dirty="0"/>
              <a:t>means </a:t>
            </a:r>
            <a:r>
              <a:rPr lang="en-AU" sz="3000" dirty="0" smtClean="0"/>
              <a:t>little </a:t>
            </a:r>
            <a:r>
              <a:rPr lang="en-AU" sz="3000" dirty="0"/>
              <a:t>without staff engagement </a:t>
            </a:r>
            <a:r>
              <a:rPr lang="en-AU" sz="3000" dirty="0" smtClean="0"/>
              <a:t>–</a:t>
            </a:r>
          </a:p>
          <a:p>
            <a:pPr marL="0" indent="0">
              <a:buNone/>
            </a:pPr>
            <a:r>
              <a:rPr lang="en-AU" sz="3000" dirty="0" smtClean="0"/>
              <a:t>-  staff </a:t>
            </a:r>
            <a:r>
              <a:rPr lang="en-AU" sz="3000" dirty="0"/>
              <a:t>first, curriculum development second, students third</a:t>
            </a:r>
          </a:p>
          <a:p>
            <a:r>
              <a:rPr lang="en-AU" sz="3000" dirty="0"/>
              <a:t>W</a:t>
            </a:r>
            <a:r>
              <a:rPr lang="en-AU" sz="3000" dirty="0" smtClean="0"/>
              <a:t>hen </a:t>
            </a:r>
            <a:r>
              <a:rPr lang="en-AU" sz="3000" dirty="0"/>
              <a:t>staff are ‘believers’, curriculum opportunities will be seized by them – </a:t>
            </a:r>
            <a:r>
              <a:rPr lang="en-AU" sz="3000" dirty="0" smtClean="0"/>
              <a:t>we started witnessing this broadly across the College very quickly </a:t>
            </a:r>
            <a:endParaRPr lang="en-AU" sz="3000" dirty="0"/>
          </a:p>
        </p:txBody>
      </p:sp>
    </p:spTree>
    <p:extLst>
      <p:ext uri="{BB962C8B-B14F-4D97-AF65-F5344CB8AC3E}">
        <p14:creationId xmlns:p14="http://schemas.microsoft.com/office/powerpoint/2010/main" val="41083265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890648" y="365125"/>
            <a:ext cx="10463151" cy="1325563"/>
          </a:xfrm>
        </p:spPr>
        <p:txBody>
          <a:bodyPr>
            <a:normAutofit/>
          </a:bodyPr>
          <a:lstStyle/>
          <a:p>
            <a:r>
              <a:rPr lang="en-AU" sz="45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What we’re doing so far with curriculum</a:t>
            </a:r>
            <a:endParaRPr lang="en-AU" sz="45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368134" y="365125"/>
            <a:ext cx="522514" cy="1325563"/>
          </a:xfrm>
          <a:prstGeom prst="rect">
            <a:avLst/>
          </a:prstGeom>
          <a:solidFill>
            <a:srgbClr val="97233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pic>
        <p:nvPicPr>
          <p:cNvPr id="5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690939">
            <a:off x="9185730" y="4728835"/>
            <a:ext cx="4564413" cy="4417359"/>
          </a:xfrm>
          <a:prstGeom prst="rect">
            <a:avLst/>
          </a:prstGeom>
          <a:noFill/>
          <a:ln>
            <a:noFill/>
          </a:ln>
          <a:effectLst>
            <a:glow>
              <a:schemeClr val="bg1">
                <a:alpha val="0"/>
              </a:schemeClr>
            </a:glow>
            <a:softEdge rad="6858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994436" y="1992337"/>
            <a:ext cx="9074427" cy="3730350"/>
          </a:xfrm>
        </p:spPr>
        <p:txBody>
          <a:bodyPr>
            <a:normAutofit fontScale="85000" lnSpcReduction="20000"/>
          </a:bodyPr>
          <a:lstStyle/>
          <a:p>
            <a:r>
              <a:rPr lang="en-AU" sz="3000" b="1" dirty="0" smtClean="0"/>
              <a:t>Junior School: </a:t>
            </a:r>
            <a:r>
              <a:rPr lang="en-AU" sz="3000" dirty="0" smtClean="0"/>
              <a:t>planning to align </a:t>
            </a:r>
            <a:r>
              <a:rPr lang="en-AU" sz="3000" dirty="0" err="1" smtClean="0"/>
              <a:t>IB</a:t>
            </a:r>
            <a:r>
              <a:rPr lang="en-AU" sz="3000" dirty="0" smtClean="0"/>
              <a:t> </a:t>
            </a:r>
            <a:r>
              <a:rPr lang="en-AU" sz="3000" dirty="0" err="1" smtClean="0"/>
              <a:t>PYP</a:t>
            </a:r>
            <a:r>
              <a:rPr lang="en-AU" sz="3000" dirty="0" smtClean="0"/>
              <a:t> Learner Attributes with Character Strengths</a:t>
            </a:r>
            <a:endParaRPr lang="en-AU" sz="3000" dirty="0"/>
          </a:p>
          <a:p>
            <a:r>
              <a:rPr lang="en-AU" sz="3000" b="1" dirty="0" smtClean="0"/>
              <a:t>Secondary School: </a:t>
            </a:r>
            <a:r>
              <a:rPr lang="en-AU" sz="3000" dirty="0" smtClean="0"/>
              <a:t>fortnightly wellbeing lessons and assembly includes introductory learning experiences related to </a:t>
            </a:r>
            <a:r>
              <a:rPr lang="en-AU" sz="3000" dirty="0" err="1" smtClean="0"/>
              <a:t>Pos</a:t>
            </a:r>
            <a:r>
              <a:rPr lang="en-AU" sz="3000" dirty="0" smtClean="0"/>
              <a:t> Edu </a:t>
            </a:r>
          </a:p>
          <a:p>
            <a:r>
              <a:rPr lang="en-AU" sz="3000" b="1" dirty="0" smtClean="0"/>
              <a:t>Secondary School</a:t>
            </a:r>
            <a:r>
              <a:rPr lang="en-AU" sz="3000" dirty="0" smtClean="0"/>
              <a:t>: </a:t>
            </a:r>
            <a:r>
              <a:rPr lang="en-AU" sz="3000" dirty="0"/>
              <a:t>engaging in </a:t>
            </a:r>
            <a:r>
              <a:rPr lang="en-AU" sz="3000" dirty="0" smtClean="0"/>
              <a:t>a Years 7-10 </a:t>
            </a:r>
            <a:r>
              <a:rPr lang="en-AU" sz="3000" dirty="0"/>
              <a:t>curriculum audit to look for </a:t>
            </a:r>
            <a:r>
              <a:rPr lang="en-AU" sz="3000" dirty="0" smtClean="0"/>
              <a:t>authentic opportunities </a:t>
            </a:r>
            <a:r>
              <a:rPr lang="en-AU" sz="3000" dirty="0"/>
              <a:t>to embed </a:t>
            </a:r>
            <a:r>
              <a:rPr lang="en-AU" sz="3000" dirty="0" err="1"/>
              <a:t>Pos</a:t>
            </a:r>
            <a:r>
              <a:rPr lang="en-AU" sz="3000" dirty="0"/>
              <a:t> Ed </a:t>
            </a:r>
            <a:r>
              <a:rPr lang="en-AU" sz="3000" dirty="0" smtClean="0"/>
              <a:t>into </a:t>
            </a:r>
            <a:r>
              <a:rPr lang="en-AU" sz="3000" dirty="0"/>
              <a:t>assessment items </a:t>
            </a:r>
            <a:r>
              <a:rPr lang="en-AU" sz="3000" dirty="0" smtClean="0"/>
              <a:t>for 2019</a:t>
            </a:r>
            <a:endParaRPr lang="en-AU" sz="3000" dirty="0"/>
          </a:p>
          <a:p>
            <a:pPr marL="0" indent="0">
              <a:buNone/>
            </a:pPr>
            <a:r>
              <a:rPr lang="en-AU" sz="3000" dirty="0" smtClean="0"/>
              <a:t>- Goal: one formal </a:t>
            </a:r>
            <a:r>
              <a:rPr lang="en-AU" sz="3000" dirty="0"/>
              <a:t>assessment piece overtly including </a:t>
            </a:r>
            <a:r>
              <a:rPr lang="en-AU" sz="3000" dirty="0" err="1"/>
              <a:t>Pos</a:t>
            </a:r>
            <a:r>
              <a:rPr lang="en-AU" sz="3000" dirty="0"/>
              <a:t> Ed </a:t>
            </a:r>
            <a:r>
              <a:rPr lang="en-AU" sz="3000" dirty="0" smtClean="0"/>
              <a:t>language and concepts per semester, </a:t>
            </a:r>
            <a:r>
              <a:rPr lang="en-AU" sz="3000" dirty="0"/>
              <a:t>per year </a:t>
            </a:r>
            <a:r>
              <a:rPr lang="en-AU" sz="3000" dirty="0" smtClean="0"/>
              <a:t>level, per subject</a:t>
            </a:r>
            <a:endParaRPr lang="en-AU" sz="3000" dirty="0"/>
          </a:p>
          <a:p>
            <a:r>
              <a:rPr lang="en-AU" sz="3000" b="1" dirty="0" smtClean="0"/>
              <a:t>P-12: </a:t>
            </a:r>
            <a:r>
              <a:rPr lang="en-AU" sz="3000" dirty="0"/>
              <a:t>t</a:t>
            </a:r>
            <a:r>
              <a:rPr lang="en-AU" sz="3000" dirty="0" smtClean="0"/>
              <a:t>hinking about how to educate and include parents</a:t>
            </a:r>
            <a:endParaRPr lang="en-AU" sz="3000" dirty="0"/>
          </a:p>
          <a:p>
            <a:pPr marL="0" indent="0">
              <a:buNone/>
            </a:pP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5427963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196551" y="4485737"/>
            <a:ext cx="12206621" cy="985494"/>
          </a:xfrm>
          <a:prstGeom prst="rect">
            <a:avLst/>
          </a:prstGeom>
          <a:solidFill>
            <a:srgbClr val="00A499"/>
          </a:solidFill>
          <a:scene3d>
            <a:camera prst="isometricOffAxis1Right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5" name="Rectangle 4"/>
          <p:cNvSpPr/>
          <p:nvPr/>
        </p:nvSpPr>
        <p:spPr>
          <a:xfrm>
            <a:off x="196553" y="1041155"/>
            <a:ext cx="12192000" cy="3444582"/>
          </a:xfrm>
          <a:prstGeom prst="rect">
            <a:avLst/>
          </a:prstGeom>
          <a:solidFill>
            <a:srgbClr val="002C77"/>
          </a:solidFill>
          <a:scene3d>
            <a:camera prst="isometricOffAxis1Right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21039095">
            <a:off x="688294" y="2161899"/>
            <a:ext cx="11189547" cy="1325563"/>
          </a:xfrm>
        </p:spPr>
        <p:txBody>
          <a:bodyPr>
            <a:noAutofit/>
          </a:bodyPr>
          <a:lstStyle/>
          <a:p>
            <a:pPr algn="ctr"/>
            <a:r>
              <a:rPr lang="en-AU" sz="75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Calamvale Community College’s</a:t>
            </a:r>
            <a:endParaRPr lang="en-AU" sz="75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 rot="21060728">
            <a:off x="187067" y="4552241"/>
            <a:ext cx="12192000" cy="9303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AU" sz="6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Positive Education Journey</a:t>
            </a:r>
            <a:endParaRPr lang="en-AU" sz="6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87993" y="1939361"/>
            <a:ext cx="468630" cy="4331970"/>
          </a:xfrm>
          <a:prstGeom prst="rect">
            <a:avLst/>
          </a:prstGeom>
          <a:solidFill>
            <a:srgbClr val="97233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47526" y="5086326"/>
            <a:ext cx="1331113" cy="156991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582" y="168912"/>
            <a:ext cx="1331113" cy="15699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86184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890648" y="365125"/>
            <a:ext cx="10463151" cy="1325563"/>
          </a:xfrm>
        </p:spPr>
        <p:txBody>
          <a:bodyPr>
            <a:normAutofit/>
          </a:bodyPr>
          <a:lstStyle/>
          <a:p>
            <a:r>
              <a:rPr lang="en-AU" sz="45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Overall, what we have learned so far</a:t>
            </a:r>
            <a:endParaRPr lang="en-AU" sz="45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368134" y="365125"/>
            <a:ext cx="522514" cy="1325563"/>
          </a:xfrm>
          <a:prstGeom prst="rect">
            <a:avLst/>
          </a:prstGeom>
          <a:solidFill>
            <a:srgbClr val="97233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pic>
        <p:nvPicPr>
          <p:cNvPr id="5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690939">
            <a:off x="9185730" y="4728835"/>
            <a:ext cx="4564413" cy="4417359"/>
          </a:xfrm>
          <a:prstGeom prst="rect">
            <a:avLst/>
          </a:prstGeom>
          <a:noFill/>
          <a:ln>
            <a:noFill/>
          </a:ln>
          <a:effectLst>
            <a:glow>
              <a:schemeClr val="bg1">
                <a:alpha val="0"/>
              </a:schemeClr>
            </a:glow>
            <a:softEdge rad="6858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994436" y="1992337"/>
            <a:ext cx="9074427" cy="3730350"/>
          </a:xfrm>
        </p:spPr>
        <p:txBody>
          <a:bodyPr>
            <a:normAutofit fontScale="92500" lnSpcReduction="20000"/>
          </a:bodyPr>
          <a:lstStyle/>
          <a:p>
            <a:r>
              <a:rPr lang="en-AU" sz="3000" b="1" dirty="0"/>
              <a:t>Long-term planning </a:t>
            </a:r>
            <a:r>
              <a:rPr lang="en-AU" sz="3000" dirty="0"/>
              <a:t>is </a:t>
            </a:r>
            <a:r>
              <a:rPr lang="en-AU" sz="3000" dirty="0" smtClean="0"/>
              <a:t>key to success</a:t>
            </a:r>
          </a:p>
          <a:p>
            <a:r>
              <a:rPr lang="en-AU" sz="3000" b="1" dirty="0"/>
              <a:t>Branding</a:t>
            </a:r>
            <a:r>
              <a:rPr lang="en-AU" sz="3000" dirty="0"/>
              <a:t> is important – develop a brand and promote it </a:t>
            </a:r>
          </a:p>
          <a:p>
            <a:r>
              <a:rPr lang="en-AU" sz="3000" b="1" dirty="0"/>
              <a:t>No surprises </a:t>
            </a:r>
            <a:r>
              <a:rPr lang="en-AU" sz="3000" dirty="0"/>
              <a:t>for staff – everything on the horizon is known well in </a:t>
            </a:r>
            <a:r>
              <a:rPr lang="en-AU" sz="3000" dirty="0" smtClean="0"/>
              <a:t>advance</a:t>
            </a:r>
          </a:p>
          <a:p>
            <a:r>
              <a:rPr lang="en-AU" sz="3000" b="1" dirty="0" smtClean="0"/>
              <a:t>Set expectations </a:t>
            </a:r>
            <a:r>
              <a:rPr lang="en-AU" sz="3000" b="1" dirty="0"/>
              <a:t>high </a:t>
            </a:r>
            <a:r>
              <a:rPr lang="en-AU" sz="3000" dirty="0"/>
              <a:t>for staff engagement – don’t allow </a:t>
            </a:r>
            <a:r>
              <a:rPr lang="en-AU" sz="3000" dirty="0" smtClean="0"/>
              <a:t>opting </a:t>
            </a:r>
            <a:r>
              <a:rPr lang="en-AU" sz="3000" dirty="0"/>
              <a:t>out, only a differentiated version of the </a:t>
            </a:r>
            <a:r>
              <a:rPr lang="en-AU" sz="3000" dirty="0" smtClean="0"/>
              <a:t>task</a:t>
            </a:r>
            <a:endParaRPr lang="en-AU" sz="3000" dirty="0"/>
          </a:p>
          <a:p>
            <a:r>
              <a:rPr lang="en-AU" sz="3000" b="1" dirty="0"/>
              <a:t>Listen to your staff </a:t>
            </a:r>
            <a:r>
              <a:rPr lang="en-AU" sz="3000" dirty="0"/>
              <a:t>– they will </a:t>
            </a:r>
            <a:r>
              <a:rPr lang="en-AU" sz="3000" dirty="0" smtClean="0"/>
              <a:t>guide you in a direction that is intrinsically motivating for them</a:t>
            </a:r>
          </a:p>
          <a:p>
            <a:r>
              <a:rPr lang="en-AU" sz="3000" b="1" dirty="0" smtClean="0"/>
              <a:t>Less is more </a:t>
            </a:r>
            <a:r>
              <a:rPr lang="en-AU" sz="3000" dirty="0" smtClean="0"/>
              <a:t>and </a:t>
            </a:r>
            <a:r>
              <a:rPr lang="en-AU" sz="3000" b="1" dirty="0" smtClean="0"/>
              <a:t>hasten slowly - </a:t>
            </a:r>
            <a:r>
              <a:rPr lang="en-AU" sz="3000" dirty="0" smtClean="0"/>
              <a:t>brings the best results with developing staff culture</a:t>
            </a:r>
            <a:endParaRPr lang="en-AU" sz="3000" dirty="0"/>
          </a:p>
          <a:p>
            <a:pPr marL="0" indent="0">
              <a:buNone/>
            </a:pP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7039775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368134" y="365125"/>
            <a:ext cx="522514" cy="1325563"/>
          </a:xfrm>
          <a:prstGeom prst="rect">
            <a:avLst/>
          </a:prstGeom>
          <a:solidFill>
            <a:srgbClr val="97233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9" name="Rectangle 18"/>
          <p:cNvSpPr/>
          <p:nvPr/>
        </p:nvSpPr>
        <p:spPr>
          <a:xfrm>
            <a:off x="1242389" y="391802"/>
            <a:ext cx="10068341" cy="1298886"/>
          </a:xfrm>
          <a:prstGeom prst="rect">
            <a:avLst/>
          </a:prstGeom>
          <a:solidFill>
            <a:srgbClr val="97233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5600" dirty="0" smtClean="0"/>
              <a:t>8. Making it stick</a:t>
            </a:r>
            <a:endParaRPr lang="en-AU" sz="5600" dirty="0"/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705678" y="2203311"/>
            <a:ext cx="9074427" cy="373035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AU" b="1" dirty="0" smtClean="0"/>
              <a:t>The foot can never come off the accelerator!</a:t>
            </a:r>
          </a:p>
          <a:p>
            <a:pPr marL="0" indent="0">
              <a:buNone/>
            </a:pPr>
            <a:endParaRPr lang="en-AU" b="1" dirty="0"/>
          </a:p>
          <a:p>
            <a:pPr marL="0" indent="0">
              <a:buNone/>
            </a:pPr>
            <a:endParaRPr lang="en-AU" dirty="0"/>
          </a:p>
          <a:p>
            <a:pPr marL="0" indent="0">
              <a:buNone/>
            </a:pPr>
            <a:r>
              <a:rPr lang="en-AU" dirty="0" smtClean="0"/>
              <a:t>But above all…</a:t>
            </a:r>
            <a:endParaRPr lang="en-AU" dirty="0"/>
          </a:p>
        </p:txBody>
      </p:sp>
      <p:pic>
        <p:nvPicPr>
          <p:cNvPr id="6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690939">
            <a:off x="9185730" y="4728835"/>
            <a:ext cx="4564413" cy="4417359"/>
          </a:xfrm>
          <a:prstGeom prst="rect">
            <a:avLst/>
          </a:prstGeom>
          <a:noFill/>
          <a:ln>
            <a:noFill/>
          </a:ln>
          <a:effectLst>
            <a:glow>
              <a:schemeClr val="bg1">
                <a:alpha val="0"/>
              </a:schemeClr>
            </a:glow>
            <a:softEdge rad="6858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338059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771579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273935"/>
            <a:ext cx="8378190" cy="1325563"/>
          </a:xfrm>
        </p:spPr>
        <p:txBody>
          <a:bodyPr>
            <a:noAutofit/>
          </a:bodyPr>
          <a:lstStyle/>
          <a:p>
            <a:pPr algn="ctr"/>
            <a:r>
              <a:rPr lang="en-AU" sz="6000" b="1" i="1" dirty="0" smtClean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Never miss an opportunity!</a:t>
            </a:r>
            <a:endParaRPr lang="en-AU" sz="6000" b="1" i="1" dirty="0">
              <a:solidFill>
                <a:schemeClr val="accent1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6168676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890648" y="365125"/>
            <a:ext cx="10463151" cy="1325563"/>
          </a:xfrm>
        </p:spPr>
        <p:txBody>
          <a:bodyPr>
            <a:normAutofit/>
          </a:bodyPr>
          <a:lstStyle/>
          <a:p>
            <a:r>
              <a:rPr lang="en-AU" sz="6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This Workshop</a:t>
            </a:r>
            <a:endParaRPr lang="en-AU" sz="6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368134" y="365125"/>
            <a:ext cx="522514" cy="1325563"/>
          </a:xfrm>
          <a:prstGeom prst="rect">
            <a:avLst/>
          </a:prstGeom>
          <a:solidFill>
            <a:srgbClr val="002C77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4" name="Rectangle 3"/>
          <p:cNvSpPr/>
          <p:nvPr/>
        </p:nvSpPr>
        <p:spPr>
          <a:xfrm>
            <a:off x="962825" y="2141639"/>
            <a:ext cx="10390973" cy="28007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AU" sz="4400" b="1" dirty="0" smtClean="0"/>
              <a:t>Documenting </a:t>
            </a:r>
            <a:r>
              <a:rPr lang="en-AU" sz="4400" b="1" dirty="0" err="1" smtClean="0"/>
              <a:t>CCC’s</a:t>
            </a:r>
            <a:r>
              <a:rPr lang="en-AU" sz="4400" b="1" dirty="0" smtClean="0"/>
              <a:t> Journey </a:t>
            </a:r>
          </a:p>
          <a:p>
            <a:pPr algn="ctr"/>
            <a:r>
              <a:rPr lang="en-AU" sz="4400" dirty="0" smtClean="0"/>
              <a:t>Highlighting strategic </a:t>
            </a:r>
            <a:r>
              <a:rPr lang="en-AU" sz="4400" dirty="0"/>
              <a:t>decisions made through the lens of Kotter’s Change Management </a:t>
            </a:r>
            <a:r>
              <a:rPr lang="en-AU" sz="4400" dirty="0" smtClean="0"/>
              <a:t>Model</a:t>
            </a:r>
            <a:endParaRPr lang="en-AU" sz="4400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AU" dirty="0" smtClean="0"/>
              <a:t>John P. Kotter (2012). Leading Change</a:t>
            </a:r>
            <a:r>
              <a:rPr lang="en-AU" dirty="0"/>
              <a:t>. Harvard Business </a:t>
            </a:r>
            <a:r>
              <a:rPr lang="en-AU" dirty="0" smtClean="0"/>
              <a:t>School.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1853394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890648" y="365125"/>
            <a:ext cx="10463151" cy="1325563"/>
          </a:xfrm>
        </p:spPr>
        <p:txBody>
          <a:bodyPr>
            <a:normAutofit/>
          </a:bodyPr>
          <a:lstStyle/>
          <a:p>
            <a:r>
              <a:rPr lang="en-AU" sz="5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Kotter’s Model of Change Management</a:t>
            </a:r>
            <a:endParaRPr lang="en-AU" sz="5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368134" y="365125"/>
            <a:ext cx="522514" cy="1325563"/>
          </a:xfrm>
          <a:prstGeom prst="rect">
            <a:avLst/>
          </a:prstGeom>
          <a:solidFill>
            <a:srgbClr val="002C77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5" name="Rectangle 4"/>
          <p:cNvSpPr/>
          <p:nvPr/>
        </p:nvSpPr>
        <p:spPr>
          <a:xfrm>
            <a:off x="962825" y="2141639"/>
            <a:ext cx="10390973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AU" sz="3200" dirty="0" smtClean="0"/>
              <a:t>Developing a culture that engages with Positive Education has many facets but is essentially a large-scale change management challenge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AU" sz="32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AU" sz="3200" dirty="0" smtClean="0"/>
              <a:t>Winning the hearts and minds of staff, students and the community requires explicit change management strategies from the very first planning meeting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AU" sz="2800" dirty="0"/>
          </a:p>
        </p:txBody>
      </p:sp>
    </p:spTree>
    <p:extLst>
      <p:ext uri="{BB962C8B-B14F-4D97-AF65-F5344CB8AC3E}">
        <p14:creationId xmlns:p14="http://schemas.microsoft.com/office/powerpoint/2010/main" val="24759625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" name="Group 24"/>
          <p:cNvGrpSpPr/>
          <p:nvPr/>
        </p:nvGrpSpPr>
        <p:grpSpPr>
          <a:xfrm>
            <a:off x="447261" y="152395"/>
            <a:ext cx="5830955" cy="6526702"/>
            <a:chOff x="119270" y="102700"/>
            <a:chExt cx="5830955" cy="6526702"/>
          </a:xfrm>
        </p:grpSpPr>
        <p:sp>
          <p:nvSpPr>
            <p:cNvPr id="14" name="Rectangle 13"/>
            <p:cNvSpPr/>
            <p:nvPr/>
          </p:nvSpPr>
          <p:spPr>
            <a:xfrm>
              <a:off x="1928189" y="5993298"/>
              <a:ext cx="4022035" cy="636104"/>
            </a:xfrm>
            <a:prstGeom prst="rect">
              <a:avLst/>
            </a:prstGeom>
            <a:solidFill>
              <a:srgbClr val="97233F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AU" sz="2200" dirty="0" smtClean="0"/>
                <a:t>8. Make it stick</a:t>
              </a:r>
              <a:endParaRPr lang="en-AU" sz="2200" dirty="0"/>
            </a:p>
          </p:txBody>
        </p:sp>
        <p:sp>
          <p:nvSpPr>
            <p:cNvPr id="15" name="Rectangle 14"/>
            <p:cNvSpPr/>
            <p:nvPr/>
          </p:nvSpPr>
          <p:spPr>
            <a:xfrm>
              <a:off x="1928189" y="5151784"/>
              <a:ext cx="4022035" cy="636104"/>
            </a:xfrm>
            <a:prstGeom prst="rect">
              <a:avLst/>
            </a:prstGeom>
            <a:solidFill>
              <a:srgbClr val="97233F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AU" sz="2200" dirty="0" smtClean="0"/>
                <a:t>7. Build on the change</a:t>
              </a:r>
              <a:endParaRPr lang="en-AU" sz="2200" dirty="0"/>
            </a:p>
          </p:txBody>
        </p:sp>
        <p:sp>
          <p:nvSpPr>
            <p:cNvPr id="16" name="Rectangle 15"/>
            <p:cNvSpPr/>
            <p:nvPr/>
          </p:nvSpPr>
          <p:spPr>
            <a:xfrm>
              <a:off x="1928189" y="4310270"/>
              <a:ext cx="4022035" cy="636104"/>
            </a:xfrm>
            <a:prstGeom prst="rect">
              <a:avLst/>
            </a:prstGeom>
            <a:solidFill>
              <a:srgbClr val="00A499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AU" sz="2200" dirty="0" smtClean="0"/>
                <a:t>6. Create quick wins</a:t>
              </a:r>
              <a:endParaRPr lang="en-AU" sz="2200" dirty="0"/>
            </a:p>
          </p:txBody>
        </p:sp>
        <p:sp>
          <p:nvSpPr>
            <p:cNvPr id="17" name="Rectangle 16"/>
            <p:cNvSpPr/>
            <p:nvPr/>
          </p:nvSpPr>
          <p:spPr>
            <a:xfrm>
              <a:off x="1928190" y="3468756"/>
              <a:ext cx="4022035" cy="636104"/>
            </a:xfrm>
            <a:prstGeom prst="rect">
              <a:avLst/>
            </a:prstGeom>
            <a:solidFill>
              <a:srgbClr val="00A499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AU" sz="2200" dirty="0" smtClean="0"/>
                <a:t>5. Empower action</a:t>
              </a:r>
              <a:endParaRPr lang="en-AU" sz="2200" dirty="0"/>
            </a:p>
          </p:txBody>
        </p:sp>
        <p:sp>
          <p:nvSpPr>
            <p:cNvPr id="18" name="Rectangle 17"/>
            <p:cNvSpPr/>
            <p:nvPr/>
          </p:nvSpPr>
          <p:spPr>
            <a:xfrm>
              <a:off x="1928189" y="2627242"/>
              <a:ext cx="4022035" cy="636104"/>
            </a:xfrm>
            <a:prstGeom prst="rect">
              <a:avLst/>
            </a:prstGeom>
            <a:solidFill>
              <a:srgbClr val="00A499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AU" sz="2200" dirty="0" smtClean="0"/>
                <a:t>4. Communicate the vision</a:t>
              </a:r>
              <a:endParaRPr lang="en-AU" sz="2200" dirty="0"/>
            </a:p>
          </p:txBody>
        </p:sp>
        <p:sp>
          <p:nvSpPr>
            <p:cNvPr id="19" name="Rectangle 18"/>
            <p:cNvSpPr/>
            <p:nvPr/>
          </p:nvSpPr>
          <p:spPr>
            <a:xfrm>
              <a:off x="1928189" y="1785728"/>
              <a:ext cx="4022035" cy="636104"/>
            </a:xfrm>
            <a:prstGeom prst="rect">
              <a:avLst/>
            </a:prstGeom>
            <a:solidFill>
              <a:srgbClr val="002C77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AU" sz="2200" dirty="0" smtClean="0"/>
                <a:t>3. Create a vision for change</a:t>
              </a:r>
              <a:endParaRPr lang="en-AU" sz="2200" dirty="0"/>
            </a:p>
          </p:txBody>
        </p:sp>
        <p:sp>
          <p:nvSpPr>
            <p:cNvPr id="20" name="Rectangle 19"/>
            <p:cNvSpPr/>
            <p:nvPr/>
          </p:nvSpPr>
          <p:spPr>
            <a:xfrm>
              <a:off x="1928189" y="944214"/>
              <a:ext cx="4022035" cy="636104"/>
            </a:xfrm>
            <a:prstGeom prst="rect">
              <a:avLst/>
            </a:prstGeom>
            <a:solidFill>
              <a:srgbClr val="002C77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AU" sz="2200" dirty="0" smtClean="0"/>
                <a:t>2. Form a powerful coalition</a:t>
              </a:r>
              <a:endParaRPr lang="en-AU" sz="2200" dirty="0"/>
            </a:p>
          </p:txBody>
        </p:sp>
        <p:sp>
          <p:nvSpPr>
            <p:cNvPr id="21" name="Rectangle 20"/>
            <p:cNvSpPr/>
            <p:nvPr/>
          </p:nvSpPr>
          <p:spPr>
            <a:xfrm>
              <a:off x="1928189" y="102700"/>
              <a:ext cx="4022035" cy="636104"/>
            </a:xfrm>
            <a:prstGeom prst="rect">
              <a:avLst/>
            </a:prstGeom>
            <a:solidFill>
              <a:srgbClr val="002C77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AU" sz="2200" dirty="0" smtClean="0"/>
                <a:t>1. Create a sense of urgency</a:t>
              </a:r>
              <a:endParaRPr lang="en-AU" sz="2200" dirty="0"/>
            </a:p>
          </p:txBody>
        </p:sp>
        <p:sp>
          <p:nvSpPr>
            <p:cNvPr id="22" name="Rectangle 21"/>
            <p:cNvSpPr/>
            <p:nvPr/>
          </p:nvSpPr>
          <p:spPr>
            <a:xfrm>
              <a:off x="119270" y="102700"/>
              <a:ext cx="1610139" cy="2319132"/>
            </a:xfrm>
            <a:prstGeom prst="rect">
              <a:avLst/>
            </a:prstGeom>
            <a:solidFill>
              <a:srgbClr val="002C77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AU" sz="1900" dirty="0" smtClean="0"/>
                <a:t>Creating the climate for change</a:t>
              </a:r>
              <a:endParaRPr lang="en-AU" sz="1900" dirty="0"/>
            </a:p>
          </p:txBody>
        </p:sp>
        <p:sp>
          <p:nvSpPr>
            <p:cNvPr id="23" name="Rectangle 22"/>
            <p:cNvSpPr/>
            <p:nvPr/>
          </p:nvSpPr>
          <p:spPr>
            <a:xfrm>
              <a:off x="119270" y="2627242"/>
              <a:ext cx="1610139" cy="2319132"/>
            </a:xfrm>
            <a:prstGeom prst="rect">
              <a:avLst/>
            </a:prstGeom>
            <a:solidFill>
              <a:srgbClr val="00A499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AU" sz="1900" dirty="0" smtClean="0"/>
                <a:t>Engaging and enabling the organisation for change</a:t>
              </a:r>
              <a:endParaRPr lang="en-AU" sz="1900" dirty="0"/>
            </a:p>
          </p:txBody>
        </p:sp>
        <p:sp>
          <p:nvSpPr>
            <p:cNvPr id="24" name="Rectangle 23"/>
            <p:cNvSpPr/>
            <p:nvPr/>
          </p:nvSpPr>
          <p:spPr>
            <a:xfrm>
              <a:off x="119270" y="5151784"/>
              <a:ext cx="1610139" cy="1477618"/>
            </a:xfrm>
            <a:prstGeom prst="rect">
              <a:avLst/>
            </a:prstGeom>
            <a:solidFill>
              <a:srgbClr val="97233F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AU" sz="1900" dirty="0" smtClean="0"/>
                <a:t>Implementing and sustaining for change</a:t>
              </a:r>
              <a:endParaRPr lang="en-AU" sz="1900" dirty="0"/>
            </a:p>
          </p:txBody>
        </p:sp>
      </p:grpSp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1392914481"/>
              </p:ext>
            </p:extLst>
          </p:nvPr>
        </p:nvGraphicFramePr>
        <p:xfrm>
          <a:off x="7074468" y="2294727"/>
          <a:ext cx="4465053" cy="387158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6999006" y="470447"/>
            <a:ext cx="465745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4000" b="1" dirty="0" smtClean="0"/>
              <a:t>Kotter’s Change Management Model</a:t>
            </a:r>
            <a:endParaRPr lang="en-AU" sz="4000" b="1" dirty="0"/>
          </a:p>
        </p:txBody>
      </p:sp>
    </p:spTree>
    <p:extLst>
      <p:ext uri="{BB962C8B-B14F-4D97-AF65-F5344CB8AC3E}">
        <p14:creationId xmlns:p14="http://schemas.microsoft.com/office/powerpoint/2010/main" val="41543305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>
        <p:bldAsOne/>
      </p:bldGraphic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368134" y="365125"/>
            <a:ext cx="522514" cy="1325563"/>
          </a:xfrm>
          <a:prstGeom prst="rect">
            <a:avLst/>
          </a:prstGeom>
          <a:solidFill>
            <a:srgbClr val="002C77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9" name="Rectangle 18"/>
          <p:cNvSpPr/>
          <p:nvPr/>
        </p:nvSpPr>
        <p:spPr>
          <a:xfrm>
            <a:off x="1242389" y="391802"/>
            <a:ext cx="10068341" cy="1298886"/>
          </a:xfrm>
          <a:prstGeom prst="rect">
            <a:avLst/>
          </a:prstGeom>
          <a:solidFill>
            <a:srgbClr val="002C77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5600" dirty="0" smtClean="0"/>
              <a:t>1. Create a sense of urgency</a:t>
            </a:r>
            <a:endParaRPr lang="en-AU" sz="5600" dirty="0"/>
          </a:p>
        </p:txBody>
      </p:sp>
      <p:sp>
        <p:nvSpPr>
          <p:cNvPr id="20" name="Content Placeholder 2"/>
          <p:cNvSpPr>
            <a:spLocks noGrp="1"/>
          </p:cNvSpPr>
          <p:nvPr>
            <p:ph idx="1"/>
          </p:nvPr>
        </p:nvSpPr>
        <p:spPr>
          <a:xfrm>
            <a:off x="795130" y="1954834"/>
            <a:ext cx="10515600" cy="2984914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AU" b="1" dirty="0" smtClean="0"/>
              <a:t>The imperative ‘why’ – what data did we have?</a:t>
            </a:r>
          </a:p>
          <a:p>
            <a:r>
              <a:rPr lang="en-AU" dirty="0" smtClean="0"/>
              <a:t>Increasing concerns about our students’ mental health</a:t>
            </a:r>
          </a:p>
          <a:p>
            <a:r>
              <a:rPr lang="en-AU" dirty="0" smtClean="0"/>
              <a:t>Continuing high-level behaviours</a:t>
            </a:r>
          </a:p>
          <a:p>
            <a:r>
              <a:rPr lang="en-AU" dirty="0" smtClean="0"/>
              <a:t>No specific wellbeing programs or philosophy</a:t>
            </a:r>
          </a:p>
          <a:p>
            <a:r>
              <a:rPr lang="en-AU" dirty="0" smtClean="0"/>
              <a:t>Reactive culture, not proactive</a:t>
            </a:r>
          </a:p>
          <a:p>
            <a:endParaRPr lang="en-AU" dirty="0" smtClean="0"/>
          </a:p>
          <a:p>
            <a:endParaRPr lang="en-AU" dirty="0"/>
          </a:p>
        </p:txBody>
      </p:sp>
      <p:pic>
        <p:nvPicPr>
          <p:cNvPr id="21" name="Picture 2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99821" y="5032927"/>
            <a:ext cx="1706218" cy="14929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35742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368134" y="365125"/>
            <a:ext cx="522514" cy="1325563"/>
          </a:xfrm>
          <a:prstGeom prst="rect">
            <a:avLst/>
          </a:prstGeom>
          <a:solidFill>
            <a:srgbClr val="002C77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9" name="Rectangle 18"/>
          <p:cNvSpPr/>
          <p:nvPr/>
        </p:nvSpPr>
        <p:spPr>
          <a:xfrm>
            <a:off x="1242389" y="391802"/>
            <a:ext cx="10068341" cy="1298886"/>
          </a:xfrm>
          <a:prstGeom prst="rect">
            <a:avLst/>
          </a:prstGeom>
          <a:solidFill>
            <a:srgbClr val="002C77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5600" dirty="0" smtClean="0"/>
              <a:t>2. Form a powerful coalition</a:t>
            </a:r>
            <a:endParaRPr lang="en-AU" sz="5600" dirty="0"/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795130" y="1954834"/>
            <a:ext cx="10515600" cy="240844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AU" b="1" dirty="0" smtClean="0"/>
              <a:t>Who are the key stakeholders and how do we get them on side?</a:t>
            </a:r>
          </a:p>
          <a:p>
            <a:r>
              <a:rPr lang="en-AU" dirty="0" smtClean="0"/>
              <a:t>Support from Principal is key</a:t>
            </a:r>
          </a:p>
          <a:p>
            <a:r>
              <a:rPr lang="en-AU" dirty="0" smtClean="0"/>
              <a:t>Positive Education team</a:t>
            </a:r>
          </a:p>
          <a:p>
            <a:r>
              <a:rPr lang="en-AU" dirty="0"/>
              <a:t>O</a:t>
            </a:r>
            <a:r>
              <a:rPr lang="en-AU" dirty="0" smtClean="0"/>
              <a:t>ther school leaders</a:t>
            </a:r>
          </a:p>
          <a:p>
            <a:endParaRPr lang="en-AU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76580" y="4627424"/>
            <a:ext cx="2552700" cy="1790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15244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368134" y="365125"/>
            <a:ext cx="522514" cy="1325563"/>
          </a:xfrm>
          <a:prstGeom prst="rect">
            <a:avLst/>
          </a:prstGeom>
          <a:solidFill>
            <a:srgbClr val="002C77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9" name="Rectangle 18"/>
          <p:cNvSpPr/>
          <p:nvPr/>
        </p:nvSpPr>
        <p:spPr>
          <a:xfrm>
            <a:off x="1242389" y="391802"/>
            <a:ext cx="10068341" cy="1298886"/>
          </a:xfrm>
          <a:prstGeom prst="rect">
            <a:avLst/>
          </a:prstGeom>
          <a:solidFill>
            <a:srgbClr val="002C77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5600" dirty="0" smtClean="0"/>
              <a:t>3. Create a vision for change</a:t>
            </a:r>
            <a:endParaRPr lang="en-AU" sz="5600" dirty="0"/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795130" y="2203312"/>
            <a:ext cx="10515600" cy="2408444"/>
          </a:xfrm>
        </p:spPr>
        <p:txBody>
          <a:bodyPr>
            <a:normAutofit fontScale="92500"/>
          </a:bodyPr>
          <a:lstStyle/>
          <a:p>
            <a:pPr marL="0" indent="0" algn="ctr">
              <a:buNone/>
            </a:pPr>
            <a:r>
              <a:rPr lang="en-AU" b="1" dirty="0" smtClean="0"/>
              <a:t>This </a:t>
            </a:r>
            <a:r>
              <a:rPr lang="en-AU" b="1" dirty="0"/>
              <a:t>is when it got </a:t>
            </a:r>
            <a:r>
              <a:rPr lang="en-AU" b="1" dirty="0" smtClean="0"/>
              <a:t>tricky!</a:t>
            </a:r>
            <a:endParaRPr lang="en-AU" b="1" dirty="0"/>
          </a:p>
          <a:p>
            <a:r>
              <a:rPr lang="en-AU" dirty="0" smtClean="0"/>
              <a:t>Team </a:t>
            </a:r>
            <a:r>
              <a:rPr lang="en-AU" dirty="0"/>
              <a:t>spent hours poring over literature – engaged with GGS’ framework</a:t>
            </a:r>
          </a:p>
          <a:p>
            <a:r>
              <a:rPr lang="en-AU" dirty="0"/>
              <a:t>Identified two main things that would need continual focus:</a:t>
            </a:r>
          </a:p>
          <a:p>
            <a:pPr lvl="1"/>
            <a:r>
              <a:rPr lang="en-AU" b="1" dirty="0" smtClean="0"/>
              <a:t>Our philosophy</a:t>
            </a:r>
            <a:endParaRPr lang="en-AU" b="1" dirty="0"/>
          </a:p>
          <a:p>
            <a:pPr lvl="1"/>
            <a:r>
              <a:rPr lang="en-AU" b="1" dirty="0"/>
              <a:t>Branding of the </a:t>
            </a:r>
            <a:r>
              <a:rPr lang="en-AU" b="1" dirty="0" smtClean="0"/>
              <a:t>initiative for staff</a:t>
            </a:r>
            <a:endParaRPr lang="en-AU" b="1" dirty="0"/>
          </a:p>
          <a:p>
            <a:endParaRPr lang="en-AU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25536" y="4891793"/>
            <a:ext cx="2403513" cy="14470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96220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368134" y="365125"/>
            <a:ext cx="522514" cy="1325563"/>
          </a:xfrm>
          <a:prstGeom prst="rect">
            <a:avLst/>
          </a:prstGeom>
          <a:solidFill>
            <a:srgbClr val="002C77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9" name="Rectangle 18"/>
          <p:cNvSpPr/>
          <p:nvPr/>
        </p:nvSpPr>
        <p:spPr>
          <a:xfrm>
            <a:off x="1242389" y="391802"/>
            <a:ext cx="10068341" cy="1298886"/>
          </a:xfrm>
          <a:prstGeom prst="rect">
            <a:avLst/>
          </a:prstGeom>
          <a:solidFill>
            <a:srgbClr val="002C77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5600" dirty="0"/>
              <a:t>3</a:t>
            </a:r>
            <a:r>
              <a:rPr lang="en-AU" sz="5600" dirty="0" smtClean="0"/>
              <a:t>. Create a vision for change</a:t>
            </a:r>
            <a:endParaRPr lang="en-AU" sz="56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7751" y="2405269"/>
            <a:ext cx="3837615" cy="3713821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1133061" y="2405268"/>
            <a:ext cx="2604053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dirty="0" smtClean="0"/>
              <a:t>Positive Education concepts will underpin all interactions between all people at the College and will be delivered in embedded curriculum and stand alone lessons</a:t>
            </a:r>
            <a:r>
              <a:rPr lang="en-AU" b="1" dirty="0" smtClean="0"/>
              <a:t>.</a:t>
            </a:r>
            <a:endParaRPr lang="en-AU" b="1" dirty="0"/>
          </a:p>
        </p:txBody>
      </p:sp>
      <p:sp>
        <p:nvSpPr>
          <p:cNvPr id="6" name="TextBox 5"/>
          <p:cNvSpPr txBox="1"/>
          <p:nvPr/>
        </p:nvSpPr>
        <p:spPr>
          <a:xfrm>
            <a:off x="8816005" y="2405269"/>
            <a:ext cx="2405273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dirty="0" smtClean="0"/>
              <a:t>Staff and students will both benefit from engagement with Positive Education in school life and personal life.</a:t>
            </a:r>
            <a:endParaRPr lang="en-AU" dirty="0"/>
          </a:p>
        </p:txBody>
      </p:sp>
      <p:sp>
        <p:nvSpPr>
          <p:cNvPr id="7" name="TextBox 6"/>
          <p:cNvSpPr txBox="1"/>
          <p:nvPr/>
        </p:nvSpPr>
        <p:spPr>
          <a:xfrm>
            <a:off x="8905457" y="4641762"/>
            <a:ext cx="2315821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dirty="0" smtClean="0"/>
              <a:t>Staff training will be the key step in the process and must be prioritised – 2 years staff, then students.</a:t>
            </a:r>
            <a:endParaRPr lang="en-AU" dirty="0"/>
          </a:p>
        </p:txBody>
      </p:sp>
      <p:sp>
        <p:nvSpPr>
          <p:cNvPr id="9" name="TextBox 8"/>
          <p:cNvSpPr txBox="1"/>
          <p:nvPr/>
        </p:nvSpPr>
        <p:spPr>
          <a:xfrm>
            <a:off x="1242389" y="4641762"/>
            <a:ext cx="2405273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dirty="0" smtClean="0"/>
              <a:t>Staff will need to have Positive Education modelled by leadership in all contexts to ensure traction.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570570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/>
      <p:bldP spid="7" grpId="0"/>
      <p:bldP spid="9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TM10001105[[fn=Crop]]</Template>
  <TotalTime>7485</TotalTime>
  <Words>1079</Words>
  <Application>Microsoft Office PowerPoint</Application>
  <PresentationFormat>Widescreen</PresentationFormat>
  <Paragraphs>147</Paragraphs>
  <Slides>22</Slides>
  <Notes>21</Notes>
  <HiddenSlides>0</HiddenSlides>
  <MMClips>0</MMClips>
  <ScaleCrop>false</ScaleCrop>
  <HeadingPairs>
    <vt:vector size="8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0</vt:i4>
      </vt:variant>
      <vt:variant>
        <vt:lpstr>Slide Titles</vt:lpstr>
      </vt:variant>
      <vt:variant>
        <vt:i4>22</vt:i4>
      </vt:variant>
    </vt:vector>
  </HeadingPairs>
  <TitlesOfParts>
    <vt:vector size="28" baseType="lpstr">
      <vt:lpstr>Arial</vt:lpstr>
      <vt:lpstr>Arial Black</vt:lpstr>
      <vt:lpstr>Calibri</vt:lpstr>
      <vt:lpstr>Calibri Light</vt:lpstr>
      <vt:lpstr>Wingdings</vt:lpstr>
      <vt:lpstr>Office Theme</vt:lpstr>
      <vt:lpstr>PowerPoint Presentation</vt:lpstr>
      <vt:lpstr>Calamvale Community College’s</vt:lpstr>
      <vt:lpstr>This Workshop</vt:lpstr>
      <vt:lpstr>Kotter’s Model of Change Management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Team roles and responsibilities</vt:lpstr>
      <vt:lpstr>Team roles and responsibilities</vt:lpstr>
      <vt:lpstr>Why are we only bringing up curriculum in the second year?</vt:lpstr>
      <vt:lpstr>What we’re doing so far with curriculum</vt:lpstr>
      <vt:lpstr>Overall, what we have learned so far</vt:lpstr>
      <vt:lpstr>PowerPoint Presentation</vt:lpstr>
      <vt:lpstr>Never miss an opportunity!</vt:lpstr>
    </vt:vector>
  </TitlesOfParts>
  <Company>Queensland Government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Feedback and Understanding for Calamvale Kids</dc:title>
  <dc:creator>HUXLEY, Benjamin</dc:creator>
  <cp:lastModifiedBy>ANDERSON, Nerieda</cp:lastModifiedBy>
  <cp:revision>176</cp:revision>
  <cp:lastPrinted>2018-05-29T02:53:54Z</cp:lastPrinted>
  <dcterms:created xsi:type="dcterms:W3CDTF">2018-02-01T11:00:21Z</dcterms:created>
  <dcterms:modified xsi:type="dcterms:W3CDTF">2018-06-28T03:32:36Z</dcterms:modified>
</cp:coreProperties>
</file>