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47" r:id="rId3"/>
    <p:sldId id="262" r:id="rId4"/>
    <p:sldId id="259" r:id="rId5"/>
    <p:sldId id="260" r:id="rId6"/>
    <p:sldId id="261" r:id="rId7"/>
    <p:sldId id="353" r:id="rId8"/>
    <p:sldId id="264" r:id="rId9"/>
    <p:sldId id="354" r:id="rId10"/>
    <p:sldId id="265" r:id="rId11"/>
    <p:sldId id="357" r:id="rId12"/>
    <p:sldId id="1251" r:id="rId13"/>
    <p:sldId id="356" r:id="rId14"/>
    <p:sldId id="348" r:id="rId15"/>
    <p:sldId id="351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7285" autoAdjust="0"/>
  </p:normalViewPr>
  <p:slideViewPr>
    <p:cSldViewPr snapToGrid="0">
      <p:cViewPr varScale="1">
        <p:scale>
          <a:sx n="58" d="100"/>
          <a:sy n="58" d="100"/>
        </p:scale>
        <p:origin x="21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D3E2-8367-4226-9A01-EEC809B49218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11008-FEE3-4E7F-B425-D2C507AC65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28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829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14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43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5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92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20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74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1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06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77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0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61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18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11008-FEE3-4E7F-B425-D2C507AC651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66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52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2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22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2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05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82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63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6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3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3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96B0-5E2B-4EA4-8E3F-6B638CEFDCF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4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google.co.uk/url?sa=i&amp;rct=j&amp;q=mental+toughness&amp;source=images&amp;cd=&amp;cad=rja&amp;docid=Ca-mQbavFtUOlM&amp;tbnid=QfWMBoUyEf9YPM:&amp;ved=0CAUQjRw&amp;url=http://www.theemploymentguy.com/tough-job-searches/&amp;ei=Qd-GUaz8EOSv0QWQ14HYDw&amp;bvm=bv.45960087,d.d2k&amp;psig=AFQjCNEJcOA64im3N9V4nSFbyt-vB0QwpA&amp;ust=136787983166696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4609742-AF89-470E-BF8B-5D23B470A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10986"/>
              </p:ext>
            </p:extLst>
          </p:nvPr>
        </p:nvGraphicFramePr>
        <p:xfrm>
          <a:off x="6582872" y="4133537"/>
          <a:ext cx="2458590" cy="259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4" imgW="2441160" imgH="2578320" progId="">
                  <p:embed/>
                </p:oleObj>
              </mc:Choice>
              <mc:Fallback>
                <p:oleObj r:id="rId4" imgW="2441160" imgH="257832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4609742-AF89-470E-BF8B-5D23B470A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2872" y="4133537"/>
                        <a:ext cx="2458590" cy="259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43959"/>
          </a:xfrm>
        </p:spPr>
        <p:txBody>
          <a:bodyPr>
            <a:normAutofit/>
          </a:bodyPr>
          <a:lstStyle/>
          <a:p>
            <a:r>
              <a:rPr lang="en-AU" sz="6600" dirty="0"/>
              <a:t>MENTAL TOUGHNESS for Teens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6996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F1357-F0D1-43A8-A657-0272A99818B8}"/>
              </a:ext>
            </a:extLst>
          </p:cNvPr>
          <p:cNvSpPr txBox="1"/>
          <p:nvPr/>
        </p:nvSpPr>
        <p:spPr>
          <a:xfrm>
            <a:off x="554026" y="4482749"/>
            <a:ext cx="790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Kate Wilkie – The Positivity Institute</a:t>
            </a:r>
          </a:p>
          <a:p>
            <a:r>
              <a:rPr lang="en-AU" sz="3200" dirty="0"/>
              <a:t>Madonna Ahern-Mt St Michael’s College</a:t>
            </a:r>
          </a:p>
          <a:p>
            <a:r>
              <a:rPr lang="en-AU" sz="3200" dirty="0"/>
              <a:t>Kathy James-Mt St Michael’s College</a:t>
            </a:r>
          </a:p>
        </p:txBody>
      </p:sp>
    </p:spTree>
    <p:extLst>
      <p:ext uri="{BB962C8B-B14F-4D97-AF65-F5344CB8AC3E}">
        <p14:creationId xmlns:p14="http://schemas.microsoft.com/office/powerpoint/2010/main" val="60955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E4363C6-0663-4FAA-BE21-5049D03FA35B}"/>
              </a:ext>
            </a:extLst>
          </p:cNvPr>
          <p:cNvSpPr txBox="1">
            <a:spLocks/>
          </p:cNvSpPr>
          <p:nvPr/>
        </p:nvSpPr>
        <p:spPr bwMode="auto">
          <a:xfrm>
            <a:off x="369929" y="2033972"/>
            <a:ext cx="5283228" cy="434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517525" indent="-29368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89885"/>
              </a:buClr>
            </a:pPr>
            <a:r>
              <a:rPr lang="en-US" b="0" dirty="0">
                <a:latin typeface="Calibri"/>
                <a:ea typeface="MS PGothic" charset="0"/>
                <a:cs typeface="Calibri"/>
              </a:rPr>
              <a:t>To become more resilient (or mentally tough) you need a blend of:</a:t>
            </a:r>
          </a:p>
          <a:p>
            <a:pPr lvl="1" eaLnBrk="1" hangingPunct="1">
              <a:spcBef>
                <a:spcPct val="20000"/>
              </a:spcBef>
              <a:buClr>
                <a:srgbClr val="6CAD0B"/>
              </a:buClr>
              <a:buFont typeface="Arial" charset="0"/>
              <a:buChar char="−"/>
            </a:pPr>
            <a:r>
              <a:rPr lang="en-US" i="1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Control</a:t>
            </a:r>
            <a:r>
              <a:rPr lang="en-US" b="0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en-US" b="0" dirty="0">
                <a:latin typeface="Calibri"/>
                <a:ea typeface="MS PGothic" charset="0"/>
                <a:cs typeface="Calibri"/>
              </a:rPr>
              <a:t>– feeling you can manage whatever is happening within you and around you </a:t>
            </a:r>
          </a:p>
          <a:p>
            <a:pPr lvl="1" eaLnBrk="1" hangingPunct="1">
              <a:spcBef>
                <a:spcPct val="20000"/>
              </a:spcBef>
              <a:buClr>
                <a:srgbClr val="6CAD0B"/>
              </a:buClr>
              <a:buFont typeface="Arial" charset="0"/>
              <a:buChar char="−"/>
            </a:pPr>
            <a:r>
              <a:rPr lang="en-US" i="1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Commitment</a:t>
            </a:r>
            <a:r>
              <a:rPr lang="en-US" b="0" i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en-US" b="0" i="1" dirty="0">
                <a:latin typeface="Calibri"/>
                <a:ea typeface="MS PGothic" charset="0"/>
                <a:cs typeface="Calibri"/>
              </a:rPr>
              <a:t>– </a:t>
            </a:r>
            <a:r>
              <a:rPr lang="en-US" b="0" dirty="0">
                <a:latin typeface="Calibri"/>
                <a:ea typeface="MS PGothic" charset="0"/>
                <a:cs typeface="Calibri"/>
              </a:rPr>
              <a:t>desire to keep on going despite difficulties</a:t>
            </a:r>
          </a:p>
          <a:p>
            <a:pPr lvl="1" eaLnBrk="1" hangingPunct="1">
              <a:spcBef>
                <a:spcPct val="20000"/>
              </a:spcBef>
              <a:buClr>
                <a:srgbClr val="6CAD0B"/>
              </a:buClr>
              <a:buFont typeface="Arial" charset="0"/>
              <a:buChar char="−"/>
            </a:pPr>
            <a:r>
              <a:rPr lang="en-US" i="1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Challenge</a:t>
            </a:r>
            <a:r>
              <a:rPr lang="en-US" b="0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en-US" b="0" dirty="0">
                <a:latin typeface="Calibri"/>
                <a:ea typeface="MS PGothic" charset="0"/>
                <a:cs typeface="Calibri"/>
              </a:rPr>
              <a:t>– stress is a normal part of life and a chance to learn and grow </a:t>
            </a:r>
          </a:p>
          <a:p>
            <a:pPr lvl="1" eaLnBrk="1" hangingPunct="1">
              <a:spcBef>
                <a:spcPct val="20000"/>
              </a:spcBef>
              <a:buClr>
                <a:srgbClr val="6CAD0B"/>
              </a:buClr>
              <a:buFont typeface="Arial" charset="0"/>
              <a:buChar char="−"/>
            </a:pPr>
            <a:r>
              <a:rPr lang="en-US" i="1" dirty="0">
                <a:solidFill>
                  <a:srgbClr val="FF0000"/>
                </a:solidFill>
                <a:latin typeface="Calibri"/>
                <a:ea typeface="MS PGothic" charset="0"/>
                <a:cs typeface="Calibri"/>
              </a:rPr>
              <a:t>Confidence</a:t>
            </a:r>
            <a:r>
              <a:rPr lang="en-US" b="0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en-US" b="0" dirty="0">
                <a:latin typeface="Calibri"/>
                <a:ea typeface="MS PGothic" charset="0"/>
                <a:cs typeface="Calibri"/>
              </a:rPr>
              <a:t>– belief you can successfully do things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E650A3E-9208-46F9-9A5B-E4FB648D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052748"/>
            <a:ext cx="72882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solidFill>
                  <a:srgbClr val="000000"/>
                </a:solidFill>
                <a:latin typeface="Calibri"/>
                <a:cs typeface="Calibri"/>
              </a:rPr>
              <a:t>Mental Toughness Capacities</a:t>
            </a:r>
            <a:endParaRPr lang="en-AU" sz="44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0C50E6D9-DB7F-473B-B9FB-79998D6B2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91" y="2536847"/>
            <a:ext cx="2883680" cy="29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6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B1E6E-121C-458C-A83B-8F9D94A8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1411"/>
            <a:ext cx="7886700" cy="1325563"/>
          </a:xfrm>
        </p:spPr>
        <p:txBody>
          <a:bodyPr/>
          <a:lstStyle/>
          <a:p>
            <a:r>
              <a:rPr lang="en-AU" b="1" dirty="0"/>
              <a:t>The Four C’s of Mental Toughness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F77774-412E-47C7-BD4D-580A7971E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8193" y="2154856"/>
            <a:ext cx="4211974" cy="4338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0A5C2A-0E0F-43D5-88AC-5FCC1B1D602E}"/>
              </a:ext>
            </a:extLst>
          </p:cNvPr>
          <p:cNvSpPr txBox="1"/>
          <p:nvPr/>
        </p:nvSpPr>
        <p:spPr>
          <a:xfrm>
            <a:off x="628650" y="2154856"/>
            <a:ext cx="209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really believe I can do it</a:t>
            </a:r>
          </a:p>
          <a:p>
            <a:r>
              <a:rPr lang="en-AU" dirty="0"/>
              <a:t>I can keep my emotions in check when doing 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6A2A1-8266-4B8F-81CD-C86A1A28881C}"/>
              </a:ext>
            </a:extLst>
          </p:cNvPr>
          <p:cNvSpPr txBox="1"/>
          <p:nvPr/>
        </p:nvSpPr>
        <p:spPr>
          <a:xfrm>
            <a:off x="6690167" y="2154856"/>
            <a:ext cx="232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promise to do it – I’ll set a goal</a:t>
            </a:r>
          </a:p>
          <a:p>
            <a:r>
              <a:rPr lang="en-AU" dirty="0"/>
              <a:t>I’ll do what it takes to deliver it (hard work)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41B3E-0EF8-4020-B10D-7C3B246B5219}"/>
              </a:ext>
            </a:extLst>
          </p:cNvPr>
          <p:cNvSpPr txBox="1"/>
          <p:nvPr/>
        </p:nvSpPr>
        <p:spPr>
          <a:xfrm>
            <a:off x="6803580" y="4516428"/>
            <a:ext cx="209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am driven to do it – I will take a chance</a:t>
            </a:r>
          </a:p>
          <a:p>
            <a:r>
              <a:rPr lang="en-AU" dirty="0"/>
              <a:t>Setbacks make me stronger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0AE8A-279C-4BEA-BA01-8358F33D9D6B}"/>
              </a:ext>
            </a:extLst>
          </p:cNvPr>
          <p:cNvSpPr txBox="1"/>
          <p:nvPr/>
        </p:nvSpPr>
        <p:spPr>
          <a:xfrm>
            <a:off x="441451" y="4654927"/>
            <a:ext cx="214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believe I have the ability to do it</a:t>
            </a:r>
          </a:p>
          <a:p>
            <a:r>
              <a:rPr lang="en-AU" dirty="0"/>
              <a:t>I can stand my ground if I need to</a:t>
            </a:r>
          </a:p>
        </p:txBody>
      </p:sp>
    </p:spTree>
    <p:extLst>
      <p:ext uri="{BB962C8B-B14F-4D97-AF65-F5344CB8AC3E}">
        <p14:creationId xmlns:p14="http://schemas.microsoft.com/office/powerpoint/2010/main" val="7109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F64B76-1130-4A8B-BE90-9E4D6664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15" y="1278360"/>
            <a:ext cx="4967064" cy="49670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FC0D52-89CA-4A4C-A71C-3FAC8F5C54A0}"/>
              </a:ext>
            </a:extLst>
          </p:cNvPr>
          <p:cNvSpPr txBox="1">
            <a:spLocks/>
          </p:cNvSpPr>
          <p:nvPr/>
        </p:nvSpPr>
        <p:spPr>
          <a:xfrm>
            <a:off x="2743516" y="216295"/>
            <a:ext cx="849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tx1"/>
                </a:solidFill>
              </a:rPr>
              <a:t>Factors of the 4C Model</a:t>
            </a:r>
          </a:p>
        </p:txBody>
      </p:sp>
    </p:spTree>
    <p:extLst>
      <p:ext uri="{BB962C8B-B14F-4D97-AF65-F5344CB8AC3E}">
        <p14:creationId xmlns:p14="http://schemas.microsoft.com/office/powerpoint/2010/main" val="12034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2B621D2A-73F4-400E-A636-99447EF0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3823" y="606897"/>
            <a:ext cx="7529048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solidFill>
                  <a:srgbClr val="339966"/>
                </a:solidFill>
                <a:latin typeface="Calibri" charset="0"/>
              </a:rPr>
              <a:t>MTQ</a:t>
            </a:r>
            <a:r>
              <a:rPr lang="en-GB" sz="5400" dirty="0" err="1">
                <a:solidFill>
                  <a:srgbClr val="FF0000"/>
                </a:solidFill>
                <a:latin typeface="Calibri" charset="0"/>
              </a:rPr>
              <a:t>Plus</a:t>
            </a:r>
            <a:br>
              <a:rPr lang="en-GB" sz="5400" dirty="0">
                <a:solidFill>
                  <a:srgbClr val="FF0000"/>
                </a:solidFill>
                <a:latin typeface="Calibri" charset="0"/>
              </a:rPr>
            </a:br>
            <a:r>
              <a:rPr lang="en-GB" sz="4800" dirty="0">
                <a:latin typeface="Calibri" charset="0"/>
              </a:rPr>
              <a:t>Measuring Mental Toughness</a:t>
            </a:r>
            <a:endParaRPr lang="en-GB" sz="5400" dirty="0">
              <a:latin typeface="Calibri" charset="0"/>
            </a:endParaRPr>
          </a:p>
        </p:txBody>
      </p:sp>
      <p:pic>
        <p:nvPicPr>
          <p:cNvPr id="12" name="Picture 7" descr="http://www.theemploymentguy.com/wp-content/uploads/Mental-Toughness.png">
            <a:hlinkClick r:id="rId4"/>
            <a:extLst>
              <a:ext uri="{FF2B5EF4-FFF2-40B4-BE49-F238E27FC236}">
                <a16:creationId xmlns:a16="http://schemas.microsoft.com/office/drawing/2014/main" id="{8C65BE7A-C33A-4933-81D7-43ADF234D1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93" y="2272357"/>
            <a:ext cx="4907579" cy="42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8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299AA7-7069-46A7-A35D-8E7C4BAC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3464"/>
            <a:ext cx="7886700" cy="74216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Calibri" charset="0"/>
              </a:rPr>
              <a:t>Mental Toughness Development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6B8EB9-5E79-442A-A859-15693909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825625"/>
            <a:ext cx="8518967" cy="4756826"/>
          </a:xfrm>
        </p:spPr>
        <p:txBody>
          <a:bodyPr>
            <a:normAutofit/>
          </a:bodyPr>
          <a:lstStyle/>
          <a:p>
            <a:pPr marL="0" indent="0" algn="ctr">
              <a:spcAft>
                <a:spcPct val="25000"/>
              </a:spcAft>
              <a:buClr>
                <a:srgbClr val="99CC00"/>
              </a:buClr>
              <a:buNone/>
              <a:tabLst>
                <a:tab pos="2768600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from where do the tools and techniques emerge?</a:t>
            </a:r>
            <a:endParaRPr lang="en-GB" sz="900" dirty="0">
              <a:latin typeface="Calibri" charset="0"/>
            </a:endParaRPr>
          </a:p>
          <a:p>
            <a:pPr>
              <a:lnSpc>
                <a:spcPct val="120000"/>
              </a:lnSpc>
              <a:buClr>
                <a:srgbClr val="000099"/>
              </a:buClr>
              <a:tabLst>
                <a:tab pos="2768600" algn="l"/>
              </a:tabLst>
            </a:pPr>
            <a:r>
              <a:rPr lang="en-GB" sz="2600" dirty="0">
                <a:latin typeface="Calibri" charset="0"/>
              </a:rPr>
              <a:t>Drawn from Clinical/Counselling Psychology, Sports Psychology/Coaching etc.</a:t>
            </a:r>
          </a:p>
          <a:p>
            <a:pPr>
              <a:lnSpc>
                <a:spcPct val="120000"/>
              </a:lnSpc>
              <a:buClr>
                <a:srgbClr val="000099"/>
              </a:buClr>
              <a:tabLst>
                <a:tab pos="2768600" algn="l"/>
              </a:tabLst>
            </a:pPr>
            <a:r>
              <a:rPr lang="en-GB" sz="2600" dirty="0">
                <a:latin typeface="Calibri" charset="0"/>
              </a:rPr>
              <a:t>They all work ... But not for all tools are for all people!</a:t>
            </a:r>
          </a:p>
          <a:p>
            <a:pPr>
              <a:lnSpc>
                <a:spcPct val="120000"/>
              </a:lnSpc>
              <a:buClr>
                <a:srgbClr val="000099"/>
              </a:buClr>
              <a:tabLst>
                <a:tab pos="2768600" algn="l"/>
              </a:tabLst>
            </a:pPr>
            <a:r>
              <a:rPr lang="en-GB" sz="2600" dirty="0">
                <a:latin typeface="Calibri" charset="0"/>
              </a:rPr>
              <a:t>New interventions are being developed and assessed – particularly to improve the ability to focus. </a:t>
            </a:r>
          </a:p>
          <a:p>
            <a:pPr>
              <a:lnSpc>
                <a:spcPct val="120000"/>
              </a:lnSpc>
              <a:buClr>
                <a:srgbClr val="000099"/>
              </a:buClr>
              <a:tabLst>
                <a:tab pos="2768600" algn="l"/>
              </a:tabLst>
            </a:pPr>
            <a:r>
              <a:rPr lang="en-GB" sz="2600" dirty="0">
                <a:latin typeface="Calibri" charset="0"/>
              </a:rPr>
              <a:t>Technology helps. Biofeedback enables  people to assess quickly and accurately what works and what doesn't. </a:t>
            </a:r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9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2B2FB1-9D60-434A-8D70-501EFE6E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6" y="771688"/>
            <a:ext cx="7886700" cy="107209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/>
              <a:t>Developing Mental Toughness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DF4FB4-1BE8-40B7-8683-48603EEDA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5" y="1744781"/>
            <a:ext cx="2705089" cy="180057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DBDF911-96A9-403B-A1AB-E1938BA70D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42303" y="1693735"/>
            <a:ext cx="2708429" cy="18161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A4CA102-2DEB-4D51-A3CB-4B7A6DD094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188182" y="1721012"/>
            <a:ext cx="2712044" cy="18052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64F52A-C74C-475D-80E6-6B2602080B76}"/>
              </a:ext>
            </a:extLst>
          </p:cNvPr>
          <p:cNvSpPr txBox="1"/>
          <p:nvPr/>
        </p:nvSpPr>
        <p:spPr>
          <a:xfrm>
            <a:off x="242302" y="3848100"/>
            <a:ext cx="308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Performance Thinking </a:t>
            </a:r>
          </a:p>
          <a:p>
            <a:pPr marL="285750" indent="-285750">
              <a:buFontTx/>
              <a:buChar char="-"/>
            </a:pPr>
            <a:r>
              <a:rPr lang="en-AU" dirty="0"/>
              <a:t>Mindset + locus of control</a:t>
            </a:r>
          </a:p>
          <a:p>
            <a:pPr marL="285750" indent="-285750">
              <a:buFontTx/>
              <a:buChar char="-"/>
            </a:pPr>
            <a:r>
              <a:rPr lang="en-AU" dirty="0"/>
              <a:t>Enhancing self talk</a:t>
            </a:r>
          </a:p>
          <a:p>
            <a:pPr marL="285750" indent="-285750">
              <a:buFontTx/>
              <a:buChar char="-"/>
            </a:pPr>
            <a:r>
              <a:rPr lang="en-AU" dirty="0"/>
              <a:t>Prioritising positivity</a:t>
            </a:r>
          </a:p>
          <a:p>
            <a:endParaRPr lang="en-AU" b="1" dirty="0"/>
          </a:p>
          <a:p>
            <a:r>
              <a:rPr lang="en-AU" b="1" dirty="0"/>
              <a:t>Anxiety Management</a:t>
            </a:r>
          </a:p>
          <a:p>
            <a:pPr marL="285750" indent="-285750">
              <a:buFontTx/>
              <a:buChar char="-"/>
            </a:pPr>
            <a:r>
              <a:rPr lang="en-AU" dirty="0"/>
              <a:t>Specific strategies to manage anxiety and stress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25E5CF-6FBC-4219-9C37-063DED6CEBFD}"/>
              </a:ext>
            </a:extLst>
          </p:cNvPr>
          <p:cNvSpPr txBox="1"/>
          <p:nvPr/>
        </p:nvSpPr>
        <p:spPr>
          <a:xfrm>
            <a:off x="3321507" y="3886545"/>
            <a:ext cx="2708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Attentional Control and mindfulness</a:t>
            </a:r>
            <a:endParaRPr lang="en-AU" dirty="0"/>
          </a:p>
          <a:p>
            <a:endParaRPr lang="en-AU" dirty="0"/>
          </a:p>
          <a:p>
            <a:r>
              <a:rPr lang="en-AU" b="1" dirty="0"/>
              <a:t>Goal Setting and Coaching</a:t>
            </a:r>
          </a:p>
          <a:p>
            <a:pPr marL="285750" indent="-285750">
              <a:buFontTx/>
              <a:buChar char="-"/>
            </a:pPr>
            <a:r>
              <a:rPr lang="en-AU" dirty="0"/>
              <a:t>Articulating and aligning values</a:t>
            </a:r>
          </a:p>
          <a:p>
            <a:pPr marL="285750" indent="-285750">
              <a:buFontTx/>
              <a:buChar char="-"/>
            </a:pPr>
            <a:r>
              <a:rPr lang="en-AU" dirty="0"/>
              <a:t>Identifying and using strengths</a:t>
            </a:r>
          </a:p>
          <a:p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F2B80-22E4-4AFB-95DD-E025CD2870E2}"/>
              </a:ext>
            </a:extLst>
          </p:cNvPr>
          <p:cNvSpPr txBox="1"/>
          <p:nvPr/>
        </p:nvSpPr>
        <p:spPr>
          <a:xfrm>
            <a:off x="6188181" y="3848100"/>
            <a:ext cx="2643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Visualisation</a:t>
            </a:r>
            <a:r>
              <a:rPr lang="en-AU" dirty="0"/>
              <a:t> - Imagine</a:t>
            </a:r>
          </a:p>
          <a:p>
            <a:endParaRPr lang="en-AU" dirty="0"/>
          </a:p>
          <a:p>
            <a:r>
              <a:rPr lang="en-AU" dirty="0"/>
              <a:t>Completing </a:t>
            </a:r>
            <a:r>
              <a:rPr lang="en-AU" b="1" dirty="0"/>
              <a:t>MTQ48</a:t>
            </a:r>
            <a:r>
              <a:rPr lang="en-AU" dirty="0"/>
              <a:t> to assess and understand and providing good feedback</a:t>
            </a:r>
          </a:p>
          <a:p>
            <a:endParaRPr lang="en-AU" dirty="0"/>
          </a:p>
          <a:p>
            <a:r>
              <a:rPr lang="en-AU" b="1" dirty="0"/>
              <a:t>Biofeedback</a:t>
            </a:r>
            <a:endParaRPr lang="en-AU" dirty="0"/>
          </a:p>
          <a:p>
            <a:r>
              <a:rPr lang="en-AU" dirty="0"/>
              <a:t>- Monitoring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174104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7FD43-DC43-4FCE-92DF-E4FEDA9C5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822" y="4337200"/>
            <a:ext cx="3210027" cy="2010193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4E199AAB-3FBC-46DC-A1DF-9F5DA6B4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6" y="746262"/>
            <a:ext cx="8040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>
            <a:lvl1pPr eaLnBrk="0" hangingPunct="0">
              <a:defRPr sz="48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8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8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8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8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4400" b="0" dirty="0">
                <a:solidFill>
                  <a:srgbClr val="000000"/>
                </a:solidFill>
                <a:latin typeface="Calibri" pitchFamily="34" charset="0"/>
              </a:rPr>
              <a:t>Remember…..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9FCF7-5FFC-4730-BD32-FE439BCB11E4}"/>
              </a:ext>
            </a:extLst>
          </p:cNvPr>
          <p:cNvSpPr/>
          <p:nvPr/>
        </p:nvSpPr>
        <p:spPr>
          <a:xfrm>
            <a:off x="234630" y="1836948"/>
            <a:ext cx="5752617" cy="423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charset="0"/>
              </a:rPr>
              <a:t>Mostly a mindset</a:t>
            </a:r>
            <a:r>
              <a:rPr lang="is-IS" sz="2800" dirty="0">
                <a:latin typeface="Calibri" charset="0"/>
              </a:rPr>
              <a:t>…</a:t>
            </a:r>
          </a:p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is-IS" sz="2800" dirty="0">
              <a:latin typeface="Calibri" charset="0"/>
            </a:endParaRPr>
          </a:p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charset="0"/>
              </a:rPr>
              <a:t>Low Mental Toughness equates to Mental Sensitivity (not Mental Weakness).	</a:t>
            </a:r>
          </a:p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Calibri" charset="0"/>
            </a:endParaRPr>
          </a:p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charset="0"/>
              </a:rPr>
              <a:t>People with high Mental Toughness can cause problems</a:t>
            </a:r>
          </a:p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Calibri" charset="0"/>
            </a:endParaRPr>
          </a:p>
          <a:p>
            <a:pPr marL="457200" indent="-457200">
              <a:lnSpc>
                <a:spcPct val="8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charset="0"/>
              </a:rPr>
              <a:t>Individuals need the right level of Mental Toughness for the situation..</a:t>
            </a:r>
          </a:p>
        </p:txBody>
      </p:sp>
    </p:spTree>
    <p:extLst>
      <p:ext uri="{BB962C8B-B14F-4D97-AF65-F5344CB8AC3E}">
        <p14:creationId xmlns:p14="http://schemas.microsoft.com/office/powerpoint/2010/main" val="389158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C8D373-C098-433F-95F8-E96DB49F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67" y="1280377"/>
            <a:ext cx="7886700" cy="5795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charset="0"/>
                <a:cs typeface="Calibri" charset="0"/>
              </a:rPr>
              <a:t>What we do…….</a:t>
            </a:r>
            <a:br>
              <a:rPr lang="en-US" dirty="0">
                <a:latin typeface="Calibri" charset="0"/>
                <a:cs typeface="Calibri" charset="0"/>
              </a:rPr>
            </a:br>
            <a:endParaRPr lang="en-A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9BA30D5-4D17-47DE-98C8-DDF3F51C1B6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2112" y="1759352"/>
            <a:ext cx="5157247" cy="4722471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AU" sz="2800" dirty="0">
              <a:solidFill>
                <a:schemeClr val="tx1"/>
              </a:solidFill>
              <a:latin typeface="Calibri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AU" sz="10000" dirty="0">
                <a:solidFill>
                  <a:schemeClr val="tx1"/>
                </a:solidFill>
                <a:latin typeface="Calibri" charset="0"/>
                <a:ea typeface="Osaka" charset="0"/>
                <a:cs typeface="Osaka" charset="0"/>
              </a:rPr>
              <a:t>We help the world to flourish by creating meaningful and sustainable positive change for individuals, </a:t>
            </a:r>
            <a:r>
              <a:rPr lang="en-AU" sz="10000" b="1" dirty="0">
                <a:solidFill>
                  <a:schemeClr val="tx1"/>
                </a:solidFill>
                <a:latin typeface="Calibri" charset="0"/>
                <a:ea typeface="Osaka" charset="0"/>
                <a:cs typeface="Osaka" charset="0"/>
              </a:rPr>
              <a:t>schools</a:t>
            </a:r>
            <a:r>
              <a:rPr lang="en-AU" sz="10000" dirty="0">
                <a:solidFill>
                  <a:schemeClr val="tx1"/>
                </a:solidFill>
                <a:latin typeface="Calibri" charset="0"/>
                <a:ea typeface="Osaka" charset="0"/>
                <a:cs typeface="Osaka" charset="0"/>
              </a:rPr>
              <a:t> and workplaces.  </a:t>
            </a:r>
            <a:br>
              <a:rPr lang="en-AU" sz="10000" dirty="0">
                <a:solidFill>
                  <a:schemeClr val="tx1"/>
                </a:solidFill>
                <a:latin typeface="Calibri" charset="0"/>
                <a:ea typeface="Osaka" charset="0"/>
                <a:cs typeface="Osaka" charset="0"/>
              </a:rPr>
            </a:br>
            <a:br>
              <a:rPr lang="en-AU" sz="10000" dirty="0">
                <a:solidFill>
                  <a:schemeClr val="tx1"/>
                </a:solidFill>
                <a:latin typeface="Calibri" charset="0"/>
                <a:ea typeface="Osaka" charset="0"/>
                <a:cs typeface="Osaka" charset="0"/>
              </a:rPr>
            </a:br>
            <a:r>
              <a:rPr lang="en-AU" sz="10000" dirty="0">
                <a:solidFill>
                  <a:schemeClr val="tx1"/>
                </a:solidFill>
                <a:latin typeface="Calibri" charset="0"/>
                <a:ea typeface="Osaka" charset="0"/>
                <a:cs typeface="Osaka" charset="0"/>
              </a:rPr>
              <a:t>We’re recognised world leaders in applying cutting-edge scientific research to sustainably transform well-being and enhance performance.</a:t>
            </a:r>
            <a:endParaRPr lang="en-US" sz="10000" dirty="0">
              <a:solidFill>
                <a:schemeClr val="tx1"/>
              </a:solidFill>
              <a:latin typeface="Calibri" charset="0"/>
              <a:ea typeface="Osaka" charset="0"/>
              <a:cs typeface="Osak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16" name="Picture 4" descr="POSITIVITY_INSTITUTE_PRIMARY_LOGO.jpg">
            <a:extLst>
              <a:ext uri="{FF2B5EF4-FFF2-40B4-BE49-F238E27FC236}">
                <a16:creationId xmlns:a16="http://schemas.microsoft.com/office/drawing/2014/main" id="{59D27760-9FA6-42A2-AE7F-23B6F043A6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3"/>
          <a:stretch>
            <a:fillRect/>
          </a:stretch>
        </p:blipFill>
        <p:spPr bwMode="auto">
          <a:xfrm>
            <a:off x="6030606" y="2257303"/>
            <a:ext cx="2729451" cy="30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4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10" name="Picture 9" descr="RAW_CHART_4.jpg">
            <a:extLst>
              <a:ext uri="{FF2B5EF4-FFF2-40B4-BE49-F238E27FC236}">
                <a16:creationId xmlns:a16="http://schemas.microsoft.com/office/drawing/2014/main" id="{C37A46ED-A12F-400F-ACD4-A2A58E913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23" y="2075946"/>
            <a:ext cx="3993188" cy="3723086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CB61C291-D2F0-4EFF-9C8D-5F7779E6D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" y="6002854"/>
            <a:ext cx="880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dirty="0">
                <a:latin typeface="Calibri" charset="0"/>
              </a:rPr>
              <a:t>Green &amp; Palmer (2014)</a:t>
            </a:r>
            <a:endParaRPr lang="en-US" i="1" dirty="0">
              <a:latin typeface="Calibri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09EADBC-B86F-47DC-B5AE-89046896EC9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11188" y="971550"/>
            <a:ext cx="79517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/>
          <a:p>
            <a:pPr algn="ctr"/>
            <a:r>
              <a:rPr lang="en-US" sz="4400" dirty="0">
                <a:latin typeface="Calibri"/>
                <a:cs typeface="Calibri"/>
              </a:rPr>
              <a:t>Pathways to help us flourish</a:t>
            </a:r>
            <a:endParaRPr lang="en-US" sz="4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71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7D9FE50-1C9A-4482-B7DE-27F750F00DC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620688"/>
            <a:ext cx="7848600" cy="1249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Calibri" charset="0"/>
                <a:ea typeface="Osaka" charset="0"/>
                <a:cs typeface="Calibri" charset="0"/>
              </a:rPr>
              <a:t>What is Resilience?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7E25059-47B9-40E7-BE95-200029CE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63" y="2340313"/>
            <a:ext cx="784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0" dirty="0">
                <a:latin typeface="Calibri" charset="0"/>
                <a:cs typeface="Calibri" charset="0"/>
              </a:rPr>
              <a:t>Psychological resilience is defined by </a:t>
            </a:r>
            <a:r>
              <a:rPr lang="en-US" b="0" i="1" dirty="0">
                <a:latin typeface="Calibri" charset="0"/>
                <a:cs typeface="Calibri" charset="0"/>
              </a:rPr>
              <a:t>flexibility </a:t>
            </a:r>
            <a:r>
              <a:rPr lang="en-US" b="0" dirty="0">
                <a:latin typeface="Calibri" charset="0"/>
                <a:cs typeface="Calibri" charset="0"/>
              </a:rPr>
              <a:t>in response to </a:t>
            </a:r>
            <a:r>
              <a:rPr lang="en-US" b="0" i="1" dirty="0">
                <a:latin typeface="Calibri" charset="0"/>
                <a:cs typeface="Calibri" charset="0"/>
              </a:rPr>
              <a:t>changing situational demands</a:t>
            </a:r>
            <a:r>
              <a:rPr lang="en-US" b="0" dirty="0">
                <a:latin typeface="Calibri" charset="0"/>
                <a:cs typeface="Calibri" charset="0"/>
              </a:rPr>
              <a:t>, and the ability to </a:t>
            </a:r>
            <a:r>
              <a:rPr lang="en-US" b="0" i="1" dirty="0">
                <a:latin typeface="Calibri" charset="0"/>
                <a:cs typeface="Calibri" charset="0"/>
              </a:rPr>
              <a:t>bounce back </a:t>
            </a:r>
            <a:r>
              <a:rPr lang="en-US" b="0" dirty="0">
                <a:latin typeface="Calibri" charset="0"/>
                <a:cs typeface="Calibri" charset="0"/>
              </a:rPr>
              <a:t>from </a:t>
            </a:r>
            <a:r>
              <a:rPr lang="en-US" b="0" i="1" dirty="0">
                <a:latin typeface="Calibri" charset="0"/>
                <a:cs typeface="Calibri" charset="0"/>
              </a:rPr>
              <a:t>negative emotional experiences</a:t>
            </a:r>
            <a:r>
              <a:rPr lang="en-US" b="0" dirty="0">
                <a:latin typeface="Calibri" charset="0"/>
                <a:cs typeface="Calibri" charset="0"/>
              </a:rPr>
              <a:t> (</a:t>
            </a:r>
            <a:r>
              <a:rPr lang="en-US" sz="2000" b="0" dirty="0">
                <a:latin typeface="Calibri" charset="0"/>
                <a:cs typeface="Calibri" charset="0"/>
              </a:rPr>
              <a:t>Block &amp; </a:t>
            </a:r>
            <a:r>
              <a:rPr lang="en-US" sz="2000" b="0" dirty="0" err="1">
                <a:latin typeface="Calibri" charset="0"/>
                <a:cs typeface="Calibri" charset="0"/>
              </a:rPr>
              <a:t>Kremen</a:t>
            </a:r>
            <a:r>
              <a:rPr lang="en-US" sz="2000" b="0" dirty="0">
                <a:latin typeface="Calibri" charset="0"/>
                <a:cs typeface="Calibri" charset="0"/>
              </a:rPr>
              <a:t>, 1996)</a:t>
            </a:r>
          </a:p>
          <a:p>
            <a:endParaRPr lang="en-US" sz="2000" b="0" dirty="0">
              <a:latin typeface="Calibri" charset="0"/>
              <a:cs typeface="Calibri" charset="0"/>
            </a:endParaRPr>
          </a:p>
          <a:p>
            <a:r>
              <a:rPr lang="en-US" sz="2000" b="0" i="1" dirty="0">
                <a:latin typeface="Calibri" charset="0"/>
                <a:cs typeface="Calibri" charset="0"/>
              </a:rPr>
              <a:t>A multidimensional &amp; dynamic psychological construct!</a:t>
            </a:r>
          </a:p>
          <a:p>
            <a:r>
              <a:rPr lang="en-US" sz="2000" b="0" i="1" dirty="0">
                <a:latin typeface="Calibri" charset="0"/>
                <a:cs typeface="Calibri" charset="0"/>
              </a:rPr>
              <a:t>Resilience as a process and an outcome..</a:t>
            </a:r>
          </a:p>
          <a:p>
            <a:endParaRPr lang="en-US" sz="2000" b="0" i="1" dirty="0">
              <a:latin typeface="Calibri" charset="0"/>
              <a:cs typeface="Calibri" charset="0"/>
            </a:endParaRPr>
          </a:p>
          <a:p>
            <a:r>
              <a:rPr lang="en-US" sz="2000" i="1" dirty="0">
                <a:latin typeface="Calibri" charset="0"/>
                <a:cs typeface="Calibri" charset="0"/>
              </a:rPr>
              <a:t>Many scholars consider psychological resilience to be both a trait and a state construct.</a:t>
            </a:r>
          </a:p>
          <a:p>
            <a:endParaRPr lang="en-US" sz="2000" b="0" i="1" dirty="0">
              <a:latin typeface="Calibri" charset="0"/>
              <a:cs typeface="Calibri" charset="0"/>
            </a:endParaRPr>
          </a:p>
          <a:p>
            <a:endParaRPr lang="en-US" sz="2000" b="0" i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8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17E6D63C-D93A-4C07-8259-5982379000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11188" y="971550"/>
            <a:ext cx="79517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 anchor="ctr"/>
          <a:lstStyle/>
          <a:p>
            <a:pPr algn="ctr"/>
            <a:r>
              <a:rPr lang="en-US" sz="4400" b="0" dirty="0">
                <a:latin typeface="Calibri"/>
                <a:cs typeface="Calibri"/>
              </a:rPr>
              <a:t>Resilience Interventions?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F5B402A-7B97-4252-A2F9-6E771850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08238"/>
            <a:ext cx="76215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altLang="ja-JP" sz="2800" b="0" i="1" dirty="0">
                <a:latin typeface="Calibri"/>
                <a:cs typeface="Calibri"/>
              </a:rPr>
              <a:t>…a protective process by which one deliberately attempts to steer development in a more favourable direction…</a:t>
            </a:r>
          </a:p>
          <a:p>
            <a:pPr>
              <a:defRPr/>
            </a:pPr>
            <a:endParaRPr lang="en-AU" altLang="ja-JP" sz="2800" b="0" i="1" dirty="0">
              <a:latin typeface="Calibri"/>
              <a:cs typeface="Calibri"/>
            </a:endParaRPr>
          </a:p>
          <a:p>
            <a:pPr>
              <a:defRPr/>
            </a:pPr>
            <a:r>
              <a:rPr lang="en-AU" altLang="ja-JP" sz="2000" b="0" dirty="0" err="1">
                <a:latin typeface="Calibri"/>
                <a:cs typeface="Calibri"/>
              </a:rPr>
              <a:t>Masten</a:t>
            </a:r>
            <a:r>
              <a:rPr lang="en-AU" altLang="ja-JP" sz="2000" b="0" dirty="0">
                <a:latin typeface="Calibri"/>
                <a:cs typeface="Calibri"/>
              </a:rPr>
              <a:t> &amp; </a:t>
            </a:r>
            <a:r>
              <a:rPr lang="en-AU" altLang="ja-JP" sz="2000" b="0" dirty="0" err="1">
                <a:latin typeface="Calibri"/>
                <a:cs typeface="Calibri"/>
              </a:rPr>
              <a:t>Coatsworth</a:t>
            </a:r>
            <a:r>
              <a:rPr lang="en-AU" altLang="ja-JP" sz="2000" b="0" dirty="0">
                <a:latin typeface="Calibri"/>
                <a:cs typeface="Calibri"/>
              </a:rPr>
              <a:t>, 1998 </a:t>
            </a:r>
          </a:p>
        </p:txBody>
      </p:sp>
    </p:spTree>
    <p:extLst>
      <p:ext uri="{BB962C8B-B14F-4D97-AF65-F5344CB8AC3E}">
        <p14:creationId xmlns:p14="http://schemas.microsoft.com/office/powerpoint/2010/main" val="280175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11" name="Picture 1" descr="RESILIENCEmindmap2.pdf">
            <a:extLst>
              <a:ext uri="{FF2B5EF4-FFF2-40B4-BE49-F238E27FC236}">
                <a16:creationId xmlns:a16="http://schemas.microsoft.com/office/drawing/2014/main" id="{9CF0E3C5-30E6-4B19-9B78-EC4CABB37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6" y="1099397"/>
            <a:ext cx="6773127" cy="531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3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pic>
        <p:nvPicPr>
          <p:cNvPr id="10" name="Picture 2" descr="Image result for serena williams power pose">
            <a:extLst>
              <a:ext uri="{FF2B5EF4-FFF2-40B4-BE49-F238E27FC236}">
                <a16:creationId xmlns:a16="http://schemas.microsoft.com/office/drawing/2014/main" id="{831E5B8A-1DA8-43AF-8AD4-92ECE852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9" y="1334785"/>
            <a:ext cx="8523207" cy="47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8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9CC2B66F-D44E-4A6A-B0AE-3D96145B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844824"/>
            <a:ext cx="72009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 i="1" dirty="0">
                <a:solidFill>
                  <a:srgbClr val="000000"/>
                </a:solidFill>
                <a:latin typeface="Calibri"/>
                <a:cs typeface="Calibri"/>
              </a:rPr>
              <a:t>“A personality trait which significantly determines how individuals perform when exposed to stressors, pressure and challenge…irrespective of prevailing circumstances”</a:t>
            </a:r>
          </a:p>
          <a:p>
            <a:endParaRPr lang="en-US" sz="28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en-US" sz="2800" b="0" dirty="0">
                <a:solidFill>
                  <a:srgbClr val="000000"/>
                </a:solidFill>
                <a:latin typeface="Calibri"/>
                <a:cs typeface="Calibri"/>
              </a:rPr>
              <a:t>Clough &amp; </a:t>
            </a:r>
            <a:r>
              <a:rPr lang="en-US" sz="2800" b="0" dirty="0" err="1">
                <a:solidFill>
                  <a:srgbClr val="000000"/>
                </a:solidFill>
                <a:latin typeface="Calibri"/>
                <a:cs typeface="Calibri"/>
              </a:rPr>
              <a:t>Strycharczyk</a:t>
            </a:r>
            <a:r>
              <a:rPr lang="en-US" sz="2800" b="0" dirty="0">
                <a:solidFill>
                  <a:srgbClr val="000000"/>
                </a:solidFill>
                <a:latin typeface="Calibri"/>
                <a:cs typeface="Calibri"/>
              </a:rPr>
              <a:t>, 2011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1F2EA5-B61B-44FB-AA9E-E36882E106B7}"/>
              </a:ext>
            </a:extLst>
          </p:cNvPr>
          <p:cNvSpPr txBox="1">
            <a:spLocks/>
          </p:cNvSpPr>
          <p:nvPr/>
        </p:nvSpPr>
        <p:spPr>
          <a:xfrm>
            <a:off x="755576" y="476672"/>
            <a:ext cx="7572375" cy="12239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Mental Toughness</a:t>
            </a:r>
            <a:endParaRPr lang="en-AU" sz="4400" b="0" dirty="0">
              <a:solidFill>
                <a:srgbClr val="00000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12" name="Picture 11" descr="mentallytough?.PNG">
            <a:extLst>
              <a:ext uri="{FF2B5EF4-FFF2-40B4-BE49-F238E27FC236}">
                <a16:creationId xmlns:a16="http://schemas.microsoft.com/office/drawing/2014/main" id="{5FFBAAB7-972D-44F9-BC82-991BD080BE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r="-772" b="5080"/>
          <a:stretch/>
        </p:blipFill>
        <p:spPr>
          <a:xfrm>
            <a:off x="755576" y="4409345"/>
            <a:ext cx="2278619" cy="21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74" y="1122363"/>
            <a:ext cx="8214426" cy="1342541"/>
          </a:xfrm>
        </p:spPr>
        <p:txBody>
          <a:bodyPr>
            <a:normAutofit/>
          </a:bodyPr>
          <a:lstStyle/>
          <a:p>
            <a:r>
              <a:rPr lang="en-AU" sz="4400" dirty="0"/>
              <a:t>The case for mental toughness</a:t>
            </a:r>
            <a:br>
              <a:rPr lang="en-AU" sz="4400" dirty="0"/>
            </a:br>
            <a:endParaRPr lang="en-A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146853"/>
            <a:ext cx="8112079" cy="4333460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AU" sz="2800" dirty="0"/>
              <a:t>Mental Toughness influences:</a:t>
            </a:r>
          </a:p>
          <a:p>
            <a:pPr marL="342900" indent="-342900" algn="l" fontAlgn="base">
              <a:buClr>
                <a:srgbClr val="F58022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Performance –up to 25% of the variation in performance in individuals, achieve more, work harder</a:t>
            </a:r>
          </a:p>
          <a:p>
            <a:pPr marL="342900" indent="-342900" algn="l" fontAlgn="base">
              <a:buClr>
                <a:srgbClr val="F58022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Positive Behaviour – more engaged, more positive, more “can do”, more likely to accept responsibility</a:t>
            </a:r>
          </a:p>
          <a:p>
            <a:pPr marL="342900" indent="-342900" algn="l" fontAlgn="base">
              <a:buClr>
                <a:srgbClr val="F58022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Wellbeing – more contentment, better stress management , less prone to bullying</a:t>
            </a:r>
          </a:p>
          <a:p>
            <a:pPr marL="342900" indent="-342900" algn="l" fontAlgn="base">
              <a:buClr>
                <a:srgbClr val="F58022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Aspirations – more ambitious, set higher standards, more confident, prepared to manage more risk</a:t>
            </a:r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-13072" y="0"/>
            <a:ext cx="9157071" cy="189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9011305" y="0"/>
            <a:ext cx="145584" cy="6668638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-13070" y="6668638"/>
            <a:ext cx="9157070" cy="189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05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9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-5989" y="189362"/>
            <a:ext cx="138684" cy="6668638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" y="275549"/>
            <a:ext cx="1996619" cy="5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6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724</Words>
  <Application>Microsoft Office PowerPoint</Application>
  <PresentationFormat>On-screen Show (4:3)</PresentationFormat>
  <Paragraphs>110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ＭＳ Ｐゴシック</vt:lpstr>
      <vt:lpstr>游ゴシック</vt:lpstr>
      <vt:lpstr>Arial</vt:lpstr>
      <vt:lpstr>Calibri</vt:lpstr>
      <vt:lpstr>Calibri Light</vt:lpstr>
      <vt:lpstr>Osaka</vt:lpstr>
      <vt:lpstr>ヒラギノ角ゴ Pro W3</vt:lpstr>
      <vt:lpstr>Office Theme</vt:lpstr>
      <vt:lpstr>MENTAL TOUGHNESS for Teens</vt:lpstr>
      <vt:lpstr>What we do…….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case for mental toughness </vt:lpstr>
      <vt:lpstr>PowerPoint Presentation</vt:lpstr>
      <vt:lpstr>The Four C’s of Mental Toughness</vt:lpstr>
      <vt:lpstr>PowerPoint Presentation</vt:lpstr>
      <vt:lpstr>MTQPlus Measuring Mental Toughness</vt:lpstr>
      <vt:lpstr>Mental Toughness Development</vt:lpstr>
      <vt:lpstr>Developing Mental Toughness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Hayes-Brown</dc:creator>
  <cp:lastModifiedBy>Dr Madonna Ahern</cp:lastModifiedBy>
  <cp:revision>54</cp:revision>
  <dcterms:created xsi:type="dcterms:W3CDTF">2017-10-13T00:03:39Z</dcterms:created>
  <dcterms:modified xsi:type="dcterms:W3CDTF">2018-07-21T01:19:17Z</dcterms:modified>
</cp:coreProperties>
</file>