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  <p:sldMasterId id="2147483689" r:id="rId5"/>
    <p:sldMasterId id="2147483691" r:id="rId6"/>
    <p:sldMasterId id="2147483686" r:id="rId7"/>
    <p:sldMasterId id="2147483687" r:id="rId8"/>
    <p:sldMasterId id="2147483690" r:id="rId9"/>
    <p:sldMasterId id="2147483695" r:id="rId10"/>
    <p:sldMasterId id="2147483696" r:id="rId11"/>
  </p:sldMasterIdLst>
  <p:notesMasterIdLst>
    <p:notesMasterId r:id="rId37"/>
  </p:notesMasterIdLst>
  <p:handoutMasterIdLst>
    <p:handoutMasterId r:id="rId38"/>
  </p:handoutMasterIdLst>
  <p:sldIdLst>
    <p:sldId id="319" r:id="rId12"/>
    <p:sldId id="314" r:id="rId13"/>
    <p:sldId id="345" r:id="rId14"/>
    <p:sldId id="342" r:id="rId15"/>
    <p:sldId id="347" r:id="rId16"/>
    <p:sldId id="346" r:id="rId17"/>
    <p:sldId id="334" r:id="rId18"/>
    <p:sldId id="335" r:id="rId19"/>
    <p:sldId id="336" r:id="rId20"/>
    <p:sldId id="338" r:id="rId21"/>
    <p:sldId id="337" r:id="rId22"/>
    <p:sldId id="350" r:id="rId23"/>
    <p:sldId id="351" r:id="rId24"/>
    <p:sldId id="356" r:id="rId25"/>
    <p:sldId id="357" r:id="rId26"/>
    <p:sldId id="349" r:id="rId27"/>
    <p:sldId id="343" r:id="rId28"/>
    <p:sldId id="353" r:id="rId29"/>
    <p:sldId id="339" r:id="rId30"/>
    <p:sldId id="340" r:id="rId31"/>
    <p:sldId id="361" r:id="rId32"/>
    <p:sldId id="362" r:id="rId33"/>
    <p:sldId id="363" r:id="rId34"/>
    <p:sldId id="364" r:id="rId35"/>
    <p:sldId id="341" r:id="rId36"/>
  </p:sldIdLst>
  <p:sldSz cx="9144000" cy="6858000" type="screen4x3"/>
  <p:notesSz cx="6888163" cy="100203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0066FF"/>
    <a:srgbClr val="F40159"/>
    <a:srgbClr val="FF0066"/>
    <a:srgbClr val="FF33CC"/>
    <a:srgbClr val="D9B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69110" autoAdjust="0"/>
  </p:normalViewPr>
  <p:slideViewPr>
    <p:cSldViewPr snapToGrid="0" snapToObjects="1">
      <p:cViewPr varScale="1">
        <p:scale>
          <a:sx n="47" d="100"/>
          <a:sy n="47" d="100"/>
        </p:scale>
        <p:origin x="1784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DE203943-5B32-4C17-9862-18981AE5DE6D}" type="datetimeFigureOut">
              <a:rPr lang="en-AU" smtClean="0"/>
              <a:t>18/07/2018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1F12463-D0CC-4C96-992E-D0EDF44878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619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501015"/>
          </a:xfrm>
          <a:prstGeom prst="rect">
            <a:avLst/>
          </a:prstGeom>
        </p:spPr>
        <p:txBody>
          <a:bodyPr vert="horz" wrap="square" lIns="92431" tIns="46215" rIns="92431" bIns="462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0" cy="501015"/>
          </a:xfrm>
          <a:prstGeom prst="rect">
            <a:avLst/>
          </a:prstGeom>
        </p:spPr>
        <p:txBody>
          <a:bodyPr vert="horz" wrap="square" lIns="92431" tIns="46215" rIns="92431" bIns="462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980B60-B11B-46B6-BA33-D472A599A85B}" type="datetime1">
              <a:rPr lang="en-US"/>
              <a:pPr>
                <a:defRPr/>
              </a:pPr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31" tIns="46215" rIns="92431" bIns="462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wrap="square" lIns="92431" tIns="46215" rIns="92431" bIns="462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7548"/>
            <a:ext cx="2984870" cy="501015"/>
          </a:xfrm>
          <a:prstGeom prst="rect">
            <a:avLst/>
          </a:prstGeom>
        </p:spPr>
        <p:txBody>
          <a:bodyPr vert="horz" wrap="square" lIns="92431" tIns="46215" rIns="92431" bIns="462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8"/>
            <a:ext cx="2984870" cy="501015"/>
          </a:xfrm>
          <a:prstGeom prst="rect">
            <a:avLst/>
          </a:prstGeom>
        </p:spPr>
        <p:txBody>
          <a:bodyPr vert="horz" wrap="square" lIns="92431" tIns="46215" rIns="92431" bIns="462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A77349-769C-4857-9D5E-0D6E5F73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22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4" charset="-128"/>
        <a:cs typeface="ＭＳ Ｐゴシック" pitchFamily="6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15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0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64" charset="-128"/>
                <a:cs typeface="ＭＳ Ｐゴシック" pitchFamily="64" charset="-128"/>
              </a:rPr>
              <a:t>Audits were conducted at MBC (in Primary and Secondary) and at MBBC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64" charset="-128"/>
                <a:cs typeface="ＭＳ Ｐゴシック" pitchFamily="64" charset="-128"/>
              </a:rPr>
              <a:t>Programs such as HPE, RE, year level camps, service learning, PYP (Primary), PMP (in Secondary), House (Secondary) were evaluated in terms of the 5 actions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64" charset="-128"/>
                <a:cs typeface="ＭＳ Ｐゴシック" pitchFamily="64" charset="-128"/>
              </a:rPr>
              <a:t>Year 6-12 students completed surveys which asked a series of questions using the language of The Five Ways to Wellbeing and  were also given the opportunity to provide qualitative data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64" charset="-128"/>
                <a:cs typeface="ＭＳ Ｐゴシック" pitchFamily="64" charset="-128"/>
              </a:rPr>
              <a:t>Results indicated that the 5 actions were already embedded in our approach to pastoral care and student wellbeing, but showed there were areas that needed further development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62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51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0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39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99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80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8" indent="-171438">
              <a:buFont typeface="Arial" panose="020B0604020202020204" pitchFamily="34" charset="0"/>
              <a:buChar char="•"/>
            </a:pPr>
            <a:r>
              <a:rPr lang="en-AU" dirty="0"/>
              <a:t>Along</a:t>
            </a:r>
            <a:r>
              <a:rPr lang="en-AU" baseline="0" dirty="0"/>
              <a:t> with the auditing process, we’ve also recently mapped the 5 actions against the Graduate Attributes, Attitudes and Skills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AU" baseline="0" dirty="0"/>
              <a:t>This was about asking the question: If these are the things we want our graduates to leave our Colleges with, then how can they be fostered through our wellbeing framework?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AU" baseline="0" dirty="0" smtClean="0"/>
              <a:t>The shaded </a:t>
            </a:r>
            <a:r>
              <a:rPr lang="en-AU" baseline="0" dirty="0"/>
              <a:t>cells show how different attributes, attitudes and skills are represented in each of the 5 actions - each one is represented in at least 1 of the 5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AU" baseline="0" dirty="0"/>
              <a:t>How we approached this was to take each of the attributes (e.g. caring) and ask: Which of the 5 actions allows for that attribute to be developed? 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AU" baseline="0" dirty="0"/>
              <a:t>For example: the attribute or principled could be developed through connecting with and giving to others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AU" baseline="0" dirty="0"/>
              <a:t>Likewise, by taking notice and learning new things, the attitude of curiosity would be developed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64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20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77" indent="-342877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No change to our approach, but we will continue to evaluate our pastoral work and our wellbeing programs – to ensure they are current and fresh and ‘hitting’ the 5 actions</a:t>
            </a:r>
          </a:p>
          <a:p>
            <a:pPr marL="342877" indent="-342877">
              <a:buFont typeface="Arial" panose="020B0604020202020204" pitchFamily="34" charset="0"/>
              <a:buChar char="•"/>
            </a:pPr>
            <a:r>
              <a:rPr lang="en-AU" i="1" dirty="0">
                <a:latin typeface="Calibri" panose="020F0502020204030204" pitchFamily="34" charset="0"/>
                <a:cs typeface="Calibri" panose="020F0502020204030204" pitchFamily="34" charset="0"/>
              </a:rPr>
              <a:t>5 Ways to Wellbeing 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will overlay current approach and be called </a:t>
            </a:r>
            <a:r>
              <a:rPr lang="en-AU" i="1" dirty="0">
                <a:latin typeface="Calibri" panose="020F0502020204030204" pitchFamily="34" charset="0"/>
                <a:cs typeface="Calibri" panose="020F0502020204030204" pitchFamily="34" charset="0"/>
              </a:rPr>
              <a:t>Hearts &amp; Minds</a:t>
            </a:r>
          </a:p>
          <a:p>
            <a:pPr marL="342877" indent="-342877">
              <a:buFont typeface="Arial" panose="020B0604020202020204" pitchFamily="34" charset="0"/>
              <a:buChar char="•"/>
            </a:pPr>
            <a:r>
              <a:rPr lang="en-AU" i="1" dirty="0">
                <a:latin typeface="Calibri" panose="020F0502020204030204" pitchFamily="34" charset="0"/>
                <a:cs typeface="Calibri" panose="020F0502020204030204" pitchFamily="34" charset="0"/>
              </a:rPr>
              <a:t>Hearts &amp; Minds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comes from our tagline: </a:t>
            </a:r>
            <a:r>
              <a:rPr lang="en-AU" i="1" dirty="0">
                <a:latin typeface="Calibri" panose="020F0502020204030204" pitchFamily="34" charset="0"/>
                <a:cs typeface="Calibri" panose="020F0502020204030204" pitchFamily="34" charset="0"/>
              </a:rPr>
              <a:t>Breadth of mind. Depth of heart.</a:t>
            </a: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lang="en-AU" kern="1200" dirty="0">
                <a:effectLst/>
                <a:latin typeface="+mn-lt"/>
                <a:ea typeface="ＭＳ Ｐゴシック" pitchFamily="64" charset="-128"/>
                <a:cs typeface="ＭＳ Ｐゴシック" pitchFamily="64" charset="-128"/>
              </a:rPr>
              <a:t>In terms of the girls, we have launched this in secondary at Assembly in week 7 – important that it came from the girls themselves, so we had the College Captains take responsibility for the launch</a:t>
            </a:r>
            <a:r>
              <a:rPr lang="en-AU" dirty="0"/>
              <a:t> </a:t>
            </a:r>
            <a:endParaRPr lang="en-AU" dirty="0">
              <a:cs typeface="Calibri"/>
            </a:endParaRPr>
          </a:p>
          <a:p>
            <a:pPr marL="342265" indent="-342265">
              <a:buFont typeface="Arial" panose="020B0604020202020204" pitchFamily="34" charset="0"/>
              <a:buChar char="•"/>
              <a:defRPr/>
            </a:pPr>
            <a:r>
              <a:rPr lang="en-AU" dirty="0"/>
              <a:t>This week during PMP lessons, all secondary girls will complete a personal audit and an online</a:t>
            </a:r>
            <a:r>
              <a:rPr lang="en-AU" dirty="0">
                <a:cs typeface="Calibri"/>
              </a:rPr>
              <a:t> </a:t>
            </a:r>
            <a:r>
              <a:rPr lang="en-AU" dirty="0" smtClean="0">
                <a:cs typeface="Calibri"/>
              </a:rPr>
              <a:t>survey</a:t>
            </a:r>
            <a:endParaRPr lang="en-AU" dirty="0">
              <a:cs typeface="Calibri"/>
            </a:endParaRPr>
          </a:p>
          <a:p>
            <a:pPr marL="342877" indent="-342877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Applying the framework will be about exploring the 5 actions in pastoral programs and looking for opportunities to embed them in activities and routines, with the ultimate goal being to optimise the girls’ wellbeing</a:t>
            </a:r>
          </a:p>
          <a:p>
            <a:pPr marL="342877" indent="-342877">
              <a:buFont typeface="Arial" panose="020B0604020202020204" pitchFamily="34" charset="0"/>
              <a:buChar char="•"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0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64" charset="-128"/>
                <a:cs typeface="ＭＳ Ｐゴシック" pitchFamily="64" charset="-128"/>
              </a:rPr>
              <a:t>Framed this presentation with these 5 questions: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64" charset="-128"/>
                <a:cs typeface="ＭＳ Ｐゴシック" pitchFamily="64" charset="-128"/>
              </a:rPr>
              <a:t>Why a new wellbeing framework at MBC?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64" charset="-128"/>
                <a:cs typeface="ＭＳ Ｐゴシック" pitchFamily="64" charset="-128"/>
              </a:rPr>
              <a:t>Why Hearts &amp; Minds? Where does this framework come from?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64" charset="-128"/>
                <a:cs typeface="ＭＳ Ｐゴシック" pitchFamily="64" charset="-128"/>
              </a:rPr>
              <a:t>How will we apply the framework at MBC – what will change and what will we need to do?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64" charset="-128"/>
                <a:cs typeface="ＭＳ Ｐゴシック" pitchFamily="64" charset="-128"/>
              </a:rPr>
              <a:t>How was Hearts &amp; Minds launched?</a:t>
            </a:r>
          </a:p>
          <a:p>
            <a:pPr marL="685800" marR="0" lvl="1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will we measure the effectiveness of Hearts &amp; Minds?</a:t>
            </a:r>
          </a:p>
          <a:p>
            <a:pPr marL="228600" marR="0" lvl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64" charset="-128"/>
                <a:cs typeface="ＭＳ Ｐゴシック" pitchFamily="64" charset="-128"/>
              </a:rPr>
              <a:t>For some years now, the Pastoral Team has been investigating possible wellbeing frameworks and approaches to wellbeing </a:t>
            </a:r>
          </a:p>
          <a:p>
            <a:pPr marL="228600" marR="0" lvl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64" charset="-128"/>
                <a:cs typeface="ＭＳ Ｐゴシック" pitchFamily="64" charset="-128"/>
              </a:rPr>
              <a:t>Although the feedback from stakeholders was that we were all doing great work pastorally, we saw a need to give what we were doing some structure – we wanted to avoid an ad-hoc approach and be confident that our programs were meeting the needs of the girls in terms of their wellbeing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53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8" indent="-171438">
              <a:buFont typeface="Arial" panose="020B0604020202020204" pitchFamily="34" charset="0"/>
              <a:buChar char="•"/>
            </a:pPr>
            <a:r>
              <a:rPr lang="en-AU" dirty="0"/>
              <a:t>What does our version of the 5 Ways to Wellbeing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72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eaLnBrk="0" fontAlgn="base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We’re very aware that for students to learn skills of wellbeing, they need to teachers who are equipped to teach those skills</a:t>
            </a:r>
            <a:endParaRPr lang="en-A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that in mind, we recognise the importance of staff wellbeing</a:t>
            </a:r>
          </a:p>
          <a:p>
            <a:pPr marL="342900" lvl="0" indent="-342900" eaLnBrk="0" fontAlgn="base" hangingPunct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 the PESA National</a:t>
            </a:r>
            <a:r>
              <a:rPr lang="en-AU" sz="12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Conference in Melbourne in April, the overriding message was about the importance of starting with staff wellbeing when implementing a wellbeing framework</a:t>
            </a:r>
            <a:endParaRPr lang="en-A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eaLnBrk="0" fontAlgn="base" hangingPunct="0">
              <a:lnSpc>
                <a:spcPct val="115000"/>
              </a:lnSpc>
              <a:spcAft>
                <a:spcPts val="800"/>
              </a:spcAft>
            </a:pPr>
            <a:r>
              <a:rPr lang="en-A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04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64" charset="-128"/>
              </a:rPr>
              <a:t>An attempt to demonstrate the alignment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64" charset="-128"/>
              </a:rPr>
              <a:t>Where does this all fit in?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itchFamily="64" charset="-128"/>
              </a:rPr>
              <a:t>Explain what the pastoral teams have been doing.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0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00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8" indent="-171438" defTabSz="457169">
              <a:buFont typeface="Arial" panose="020B0604020202020204" pitchFamily="34" charset="0"/>
              <a:buChar char="•"/>
              <a:defRPr/>
            </a:pPr>
            <a:r>
              <a:rPr lang="en-AU" baseline="0" dirty="0" smtClean="0"/>
              <a:t>First and foremost, it was about student wellbeing</a:t>
            </a:r>
          </a:p>
          <a:p>
            <a:pPr marL="171438" indent="-171438" defTabSz="457169">
              <a:buFont typeface="Arial" panose="020B0604020202020204" pitchFamily="34" charset="0"/>
              <a:buChar char="•"/>
              <a:defRPr/>
            </a:pPr>
            <a:r>
              <a:rPr lang="en-AU" baseline="0" dirty="0" smtClean="0"/>
              <a:t>We recognised the importance of student wellbeing and the role it plays in setting them up to feel good and function well and, in turn, learn well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AU" baseline="0" dirty="0" smtClean="0"/>
              <a:t>This </a:t>
            </a:r>
            <a:r>
              <a:rPr lang="en-AU" baseline="0" dirty="0"/>
              <a:t>is the definition that comes from the New Economics Foundation in the UK – an organisation that has done a lot of work around wellbeing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AU" baseline="0" dirty="0" smtClean="0"/>
              <a:t>We were mindful that the elements of wellbeing that are included in this definition – </a:t>
            </a:r>
            <a:r>
              <a:rPr lang="en-AU" baseline="0" dirty="0"/>
              <a:t>experiencing positive emotions and relationships, having some control over one’s life and having a sense of </a:t>
            </a:r>
            <a:r>
              <a:rPr lang="en-AU" baseline="0" dirty="0" smtClean="0"/>
              <a:t>purpose – all impact on a young person’s capacity to learn</a:t>
            </a:r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8" indent="-171438">
              <a:buFont typeface="Arial" panose="020B0604020202020204" pitchFamily="34" charset="0"/>
              <a:buChar char="•"/>
            </a:pPr>
            <a:r>
              <a:rPr lang="en-AU" baseline="0" dirty="0" smtClean="0"/>
              <a:t>Mindful of the statistics around child </a:t>
            </a:r>
            <a:r>
              <a:rPr lang="en-AU" baseline="0" dirty="0"/>
              <a:t>and adolescent mental health in </a:t>
            </a:r>
            <a:r>
              <a:rPr lang="en-AU" baseline="0" dirty="0" smtClean="0"/>
              <a:t>Australia</a:t>
            </a:r>
            <a:endParaRPr lang="en-AU" baseline="0" dirty="0"/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AU" sz="1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These types</a:t>
            </a:r>
            <a:r>
              <a:rPr lang="en-AU" sz="120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AU" sz="1200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of statistics are a clarion call </a:t>
            </a:r>
            <a:r>
              <a:rPr lang="en-AU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to promote wellbeing and explicitly teach wellbeing skills and schools are well-placed to influence their students’ wellbeing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38" indent="-171438">
              <a:buFont typeface="Arial" panose="020B0604020202020204" pitchFamily="34" charset="0"/>
              <a:buChar char="•"/>
            </a:pP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31" indent="-285731" defTabSz="457169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wellbeing framework</a:t>
            </a:r>
            <a:r>
              <a:rPr lang="en-AU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provides a platform for wellbeing education and we see great value in teaching wellbeing skills</a:t>
            </a:r>
            <a:endParaRPr lang="en-AU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31" indent="-285731" defTabSz="457169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 knew</a:t>
            </a:r>
            <a:r>
              <a:rPr lang="en-AU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that </a:t>
            </a:r>
            <a:r>
              <a:rPr lang="en-AU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wellbeing education is</a:t>
            </a:r>
            <a:r>
              <a:rPr lang="en-AU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 way to develop in our students</a:t>
            </a:r>
            <a:r>
              <a:rPr lang="en-AU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tools and processes that promote good mental </a:t>
            </a:r>
            <a:r>
              <a:rPr lang="en-AU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health</a:t>
            </a:r>
            <a:r>
              <a:rPr lang="en-AU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and therefore </a:t>
            </a:r>
            <a:r>
              <a:rPr lang="en-AU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buffer </a:t>
            </a:r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against mental ill health</a:t>
            </a:r>
          </a:p>
          <a:p>
            <a:pPr marL="285731" indent="-285731" defTabSz="457169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It is </a:t>
            </a:r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not about fixing what is wrong with students – it is </a:t>
            </a:r>
            <a:r>
              <a:rPr lang="en-AU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about being proactive rather than reactive</a:t>
            </a:r>
            <a:endParaRPr lang="en-AU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285731" indent="-285731" defTabSz="457169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AU" sz="27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9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8" indent="-171438">
              <a:buFont typeface="Arial" panose="020B0604020202020204" pitchFamily="34" charset="0"/>
              <a:buChar char="•"/>
            </a:pPr>
            <a:r>
              <a:rPr lang="en-AU" dirty="0"/>
              <a:t>The</a:t>
            </a:r>
            <a:r>
              <a:rPr lang="en-AU" baseline="0" dirty="0"/>
              <a:t> other reason why wellbeing is relevant to us is all to do with optimising learning outcomes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AU" baseline="0" dirty="0"/>
              <a:t>It’s a simple formula: healthy wellbeing equates with more effective learning and better outcomes – it’s impossible to separate the 2</a:t>
            </a:r>
          </a:p>
          <a:p>
            <a:pPr marL="171438" indent="-171438">
              <a:buFont typeface="Arial" panose="020B0604020202020204" pitchFamily="34" charset="0"/>
              <a:buChar char="•"/>
            </a:pPr>
            <a:r>
              <a:rPr lang="en-AU" baseline="0" dirty="0"/>
              <a:t>Think about the anxious child or the tired teenager we see in our classrooms who aren’t  engaging with their learning; the young girl who’s struggling to find a friendship group because she doesn’t have the social-emotional skills to build connections with her peers and teachers – they all face barriers to their learning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6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8" indent="-171438">
              <a:buFont typeface="Arial" panose="020B0604020202020204" pitchFamily="34" charset="0"/>
              <a:buChar char="•"/>
            </a:pPr>
            <a:r>
              <a:rPr lang="en-AU" baseline="0" dirty="0" smtClean="0"/>
              <a:t>Knowing that we teachers, schools and parents </a:t>
            </a:r>
            <a:r>
              <a:rPr lang="en-AU" baseline="0" dirty="0"/>
              <a:t>have a role to play in improving the  wellbeing of 21</a:t>
            </a:r>
            <a:r>
              <a:rPr lang="en-AU" baseline="30000" dirty="0"/>
              <a:t>st</a:t>
            </a:r>
            <a:r>
              <a:rPr lang="en-AU" baseline="0" dirty="0"/>
              <a:t> century </a:t>
            </a:r>
            <a:r>
              <a:rPr lang="en-AU" baseline="0" dirty="0" smtClean="0"/>
              <a:t>learners we saw a 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need to align our pastoral programs with an </a:t>
            </a: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evidence-based 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</a:p>
          <a:p>
            <a:pPr marL="171438" indent="-171438" defTabSz="457169">
              <a:buFont typeface="Arial" panose="020B0604020202020204" pitchFamily="34" charset="0"/>
              <a:buChar char="•"/>
              <a:defRPr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Having that framework keeps us honest – it allows for ongoing auditing of our programs to ensure they are effective in terms of optimising the girls’ wellbeing</a:t>
            </a:r>
          </a:p>
          <a:p>
            <a:pPr marL="171438" indent="-171438" defTabSz="457169">
              <a:buFont typeface="Arial" panose="020B0604020202020204" pitchFamily="34" charset="0"/>
              <a:buChar char="•"/>
              <a:defRPr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38" indent="-171438" defTabSz="457169">
              <a:buFont typeface="Arial" panose="020B0604020202020204" pitchFamily="34" charset="0"/>
              <a:buChar char="•"/>
              <a:defRPr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38" indent="-171438">
              <a:buFont typeface="Arial" panose="020B0604020202020204" pitchFamily="34" charset="0"/>
              <a:buChar char="•"/>
            </a:pPr>
            <a:endParaRPr lang="en-AU" baseline="0" dirty="0"/>
          </a:p>
          <a:p>
            <a:pPr marL="171438" indent="-171438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06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05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77349-769C-4857-9D5E-0D6E5F7305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61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010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825625"/>
            <a:ext cx="1971675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57626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17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411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073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3389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04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99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9957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98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21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565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047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667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825625"/>
            <a:ext cx="1971675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57626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160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14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4728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068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0" y="2428875"/>
            <a:ext cx="3157538" cy="387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8938" y="2428875"/>
            <a:ext cx="3157537" cy="387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0523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899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0093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79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688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024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774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2229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0025" y="384175"/>
            <a:ext cx="1885950" cy="5924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0" y="384175"/>
            <a:ext cx="5508625" cy="5924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586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20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595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872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0" y="2428875"/>
            <a:ext cx="3155950" cy="387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50" y="2428875"/>
            <a:ext cx="3157538" cy="387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559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0857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39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110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428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258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915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0233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0025" y="384175"/>
            <a:ext cx="1885950" cy="5924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0" y="384175"/>
            <a:ext cx="5508625" cy="5924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703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05771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834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312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0" y="2428875"/>
            <a:ext cx="3155950" cy="387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50" y="2428875"/>
            <a:ext cx="3157538" cy="3879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173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3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66354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31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863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488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7307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3565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0025" y="384175"/>
            <a:ext cx="1885950" cy="5924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0" y="384175"/>
            <a:ext cx="5508625" cy="5924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08056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27359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1253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9974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16348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1279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1956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0987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7021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1810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2564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096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73DC9-DDB9-4AF1-A458-6B61DF1449A4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9649-69AF-4D76-BCE9-558D279BDD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558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23F7C-4CA0-4C81-8011-48DFC20DC211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0BD0A-8105-4E79-B080-0595AF6F22C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2252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3E743-16F4-4B8A-9B9E-3B83326C1222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A84D1-3B1E-45A5-BB16-92416EAE525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953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8247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68A9-0766-4BED-8BDA-34D764AFC0CE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EC7BA-BD1F-4E1C-8EE3-47CA4BCDE4A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9341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EFCF2-8B70-40B6-B7DB-0CFDC1CE43F0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B540-5CAD-4396-902D-0BFF7EED20A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9329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F0B9D-BA69-4A4B-8DAF-0DD64EE62C41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4ACD-CB1D-4F0B-8011-F6B6A11EBB3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69314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0F585-365E-405E-BAAD-4BA851E43DA1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C69FE-641D-46CA-B562-C7345B66F1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5443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0EF2E-4B2A-4B82-8CED-BA33F54EF736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0D21-8A18-4553-B6B3-D6FEBDE9F0D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18833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460F-22C5-4B13-97DF-6A00FF48C4B6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4A30B-F210-4632-AA54-2CCB93A1741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7278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69181-9592-45A0-913D-8F1D697D9B3F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6E503-2C0C-4577-8404-1DB6832011B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71184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0723-7CD1-480E-A8BD-C8E74127F0DF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F4235-0117-4B7F-8808-D7A670CA41F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8891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30DE1-304D-4CA4-9DF3-FC1FE345D3DA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865E-4158-45F1-A1C0-E14BD17B10B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5253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CF10-B0EF-4581-B776-07AD3F6A7452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7437-1718-46CB-9131-4977CFFC9A3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405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6450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9C54-AFB9-4929-ADB8-D091889BD088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BFE12-4EB2-472A-9C7A-FC14BC707B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30967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E6235-F800-4D95-86A8-36726513B739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9B8B0-7254-4845-A1E8-5D7B2D28C20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3702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9E854-29EB-497E-9F8A-DAC263701A94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69CFA-CB5F-4930-A405-638325BC556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6393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5B3A-F182-4BFE-97B9-055A6A65723B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9874F-5EE1-4FB7-A9A3-6929FBEAD09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3955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4DDB0-ED68-40FA-AD16-A36330CC6843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39DF2-4D32-4771-B2EE-D8DA1CE7DFC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54703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C81CF-D927-48E8-BDE6-58DF96D69955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381C-661C-447A-A231-CB9B53ED5B0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0682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C0689-E850-4EB9-8855-F75BD80A0FF3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786F9-D4A3-40E3-95E2-7927012ABB1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9713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97966-3416-44D4-B9EB-8662AB263159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DD456-A959-45A5-B93A-32D72B0C4B7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7857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9A170-6EA3-414D-8F85-886E93F19819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11CD0-FC20-4FB5-9EE8-A09EFD576C6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54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24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MBC4200_PP_Template features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275" y="5405438"/>
            <a:ext cx="77739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6665913"/>
            <a:ext cx="9144000" cy="192087"/>
          </a:xfrm>
          <a:prstGeom prst="rect">
            <a:avLst/>
          </a:prstGeom>
          <a:solidFill>
            <a:srgbClr val="D9BA6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AU" sz="180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 userDrawn="1"/>
        </p:nvSpPr>
        <p:spPr bwMode="auto">
          <a:xfrm>
            <a:off x="676275" y="6099175"/>
            <a:ext cx="777398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AU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MBC4200_PP_pg9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0563" y="5322888"/>
            <a:ext cx="777398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D9BA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MBC4200_PP_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384175"/>
            <a:ext cx="75469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0" y="2428875"/>
            <a:ext cx="6467475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6665913"/>
            <a:ext cx="9144000" cy="192087"/>
          </a:xfrm>
          <a:prstGeom prst="rect">
            <a:avLst/>
          </a:prstGeom>
          <a:solidFill>
            <a:srgbClr val="D9BA6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AU" sz="18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MBC4200_PP_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384175"/>
            <a:ext cx="75469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0" y="2428875"/>
            <a:ext cx="6465888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F401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MBC4200_PP_11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384175"/>
            <a:ext cx="75469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0" y="2428875"/>
            <a:ext cx="6465888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F401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40159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MBC4200_PP_Template features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6665913"/>
            <a:ext cx="9144000" cy="192087"/>
          </a:xfrm>
          <a:prstGeom prst="rect">
            <a:avLst/>
          </a:prstGeom>
          <a:solidFill>
            <a:srgbClr val="D9BA6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AU" sz="18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D9BA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D9BA6C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fld id="{D0320BE5-4F67-47B1-8CA7-53F92BE5357E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2618BE78-1111-4FFD-BF61-27B7EBA21B4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fld id="{E4414F28-551E-4634-BE09-FF3BBFE1EBC2}" type="datetime1">
              <a:rPr lang="en-AU"/>
              <a:pPr>
                <a:defRPr/>
              </a:pPr>
              <a:t>18/07/2018</a:t>
            </a:fld>
            <a:endParaRPr lang="en-AU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1109C711-CBB8-4CCD-AD1C-13941183BD6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pic>
        <p:nvPicPr>
          <p:cNvPr id="9223" name="Picture 1" descr="MBC4200_PP_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0375"/>
            <a:ext cx="9144000" cy="985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0"/>
            <a:ext cx="9223931" cy="6728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6788" y="4168168"/>
            <a:ext cx="6564573" cy="233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3200" b="1" dirty="0" smtClean="0">
              <a:solidFill>
                <a:srgbClr val="000000"/>
              </a:solidFill>
              <a:latin typeface="dearJoe4" panose="02000400000000000000" pitchFamily="2" charset="0"/>
              <a:ea typeface="+mj-ea"/>
              <a:cs typeface="+mj-cs"/>
            </a:endParaRPr>
          </a:p>
          <a:p>
            <a:pPr algn="ctr"/>
            <a:r>
              <a:rPr lang="en-AU" sz="3200" b="1" dirty="0" smtClean="0">
                <a:solidFill>
                  <a:srgbClr val="C00000"/>
                </a:solidFill>
                <a:latin typeface="dearJoe4" panose="02000400000000000000" pitchFamily="2" charset="0"/>
                <a:ea typeface="+mj-ea"/>
                <a:cs typeface="+mj-cs"/>
              </a:rPr>
              <a:t>Hearts &amp; </a:t>
            </a:r>
            <a:r>
              <a:rPr lang="en-AU" sz="3200" b="1" dirty="0" smtClean="0">
                <a:solidFill>
                  <a:srgbClr val="C00000"/>
                </a:solidFill>
                <a:latin typeface="dearJoe4" panose="02000400000000000000" pitchFamily="2" charset="0"/>
                <a:ea typeface="+mj-ea"/>
                <a:cs typeface="+mj-cs"/>
              </a:rPr>
              <a:t>Minds</a:t>
            </a:r>
          </a:p>
          <a:p>
            <a:pPr algn="ctr"/>
            <a:endParaRPr lang="en-AU" sz="3200" b="1" dirty="0" smtClean="0">
              <a:solidFill>
                <a:srgbClr val="C00000"/>
              </a:solidFill>
              <a:latin typeface="dearJoe4" panose="02000400000000000000" pitchFamily="2" charset="0"/>
              <a:ea typeface="+mj-ea"/>
              <a:cs typeface="+mj-cs"/>
            </a:endParaRPr>
          </a:p>
          <a:p>
            <a:pPr algn="ctr"/>
            <a:r>
              <a:rPr lang="en-AU" sz="3200" b="1" dirty="0" smtClean="0">
                <a:solidFill>
                  <a:srgbClr val="000000"/>
                </a:solidFill>
                <a:latin typeface="dearJoe4" panose="02000400000000000000" pitchFamily="2" charset="0"/>
                <a:ea typeface="+mj-ea"/>
                <a:cs typeface="+mj-cs"/>
              </a:rPr>
              <a:t>PESA Queensland Conference 2018</a:t>
            </a:r>
            <a:endParaRPr lang="en-AU" sz="3200" b="1" dirty="0" smtClean="0">
              <a:solidFill>
                <a:srgbClr val="000000"/>
              </a:solidFill>
              <a:latin typeface="dearJoe4" panose="02000400000000000000" pitchFamily="2" charset="0"/>
              <a:ea typeface="+mj-ea"/>
              <a:cs typeface="+mj-cs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93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672" y="389659"/>
            <a:ext cx="4747491" cy="1143000"/>
          </a:xfrm>
        </p:spPr>
        <p:txBody>
          <a:bodyPr/>
          <a:lstStyle/>
          <a:p>
            <a:r>
              <a:rPr lang="en-AU" sz="3200" b="1" dirty="0">
                <a:latin typeface="dearJoe4" panose="02000400000000000000" pitchFamily="2" charset="0"/>
              </a:rPr>
              <a:t>Why Hearts &amp; Minds?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982" y="1863635"/>
            <a:ext cx="8349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What are the 5 actions?</a:t>
            </a:r>
          </a:p>
          <a:p>
            <a:pPr lvl="1" algn="ctr"/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" y="2890981"/>
            <a:ext cx="8995463" cy="29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672" y="389659"/>
            <a:ext cx="4747491" cy="1143000"/>
          </a:xfrm>
        </p:spPr>
        <p:txBody>
          <a:bodyPr/>
          <a:lstStyle/>
          <a:p>
            <a:r>
              <a:rPr lang="en-AU" sz="3200" b="1" dirty="0">
                <a:latin typeface="dearJoe4" panose="02000400000000000000" pitchFamily="2" charset="0"/>
              </a:rPr>
              <a:t>Why Hearts &amp; Minds?</a:t>
            </a:r>
          </a:p>
        </p:txBody>
      </p:sp>
      <p:sp>
        <p:nvSpPr>
          <p:cNvPr id="3" name="Rectangle 2"/>
          <p:cNvSpPr/>
          <p:nvPr/>
        </p:nvSpPr>
        <p:spPr>
          <a:xfrm>
            <a:off x="83127" y="2727537"/>
            <a:ext cx="9060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Audits were conducted at MBC (in Primary and Secondary) and at MBBC</a:t>
            </a: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Programs such as HPE, RE, year level camps, service learning, PYP (Primary), PMP (in Secondary), House (Secondary) were evaluated in terms of the 5 actions.</a:t>
            </a:r>
          </a:p>
        </p:txBody>
      </p:sp>
    </p:spTree>
    <p:extLst>
      <p:ext uri="{BB962C8B-B14F-4D97-AF65-F5344CB8AC3E}">
        <p14:creationId xmlns:p14="http://schemas.microsoft.com/office/powerpoint/2010/main" val="9412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672" y="389659"/>
            <a:ext cx="4747491" cy="1143000"/>
          </a:xfrm>
        </p:spPr>
        <p:txBody>
          <a:bodyPr/>
          <a:lstStyle/>
          <a:p>
            <a:r>
              <a:rPr lang="en-AU" sz="3200" b="1" dirty="0">
                <a:latin typeface="dearJoe4" panose="02000400000000000000" pitchFamily="2" charset="0"/>
              </a:rPr>
              <a:t>Why Hearts &amp; Minds?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19236"/>
              </p:ext>
            </p:extLst>
          </p:nvPr>
        </p:nvGraphicFramePr>
        <p:xfrm>
          <a:off x="461816" y="1856511"/>
          <a:ext cx="8118766" cy="3761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5872">
                  <a:extLst>
                    <a:ext uri="{9D8B030D-6E8A-4147-A177-3AD203B41FA5}">
                      <a16:colId xmlns:a16="http://schemas.microsoft.com/office/drawing/2014/main" val="1069980389"/>
                    </a:ext>
                  </a:extLst>
                </a:gridCol>
                <a:gridCol w="1328875">
                  <a:extLst>
                    <a:ext uri="{9D8B030D-6E8A-4147-A177-3AD203B41FA5}">
                      <a16:colId xmlns:a16="http://schemas.microsoft.com/office/drawing/2014/main" val="1965560092"/>
                    </a:ext>
                  </a:extLst>
                </a:gridCol>
                <a:gridCol w="1325382">
                  <a:extLst>
                    <a:ext uri="{9D8B030D-6E8A-4147-A177-3AD203B41FA5}">
                      <a16:colId xmlns:a16="http://schemas.microsoft.com/office/drawing/2014/main" val="165400785"/>
                    </a:ext>
                  </a:extLst>
                </a:gridCol>
                <a:gridCol w="1471483">
                  <a:extLst>
                    <a:ext uri="{9D8B030D-6E8A-4147-A177-3AD203B41FA5}">
                      <a16:colId xmlns:a16="http://schemas.microsoft.com/office/drawing/2014/main" val="3845613884"/>
                    </a:ext>
                  </a:extLst>
                </a:gridCol>
                <a:gridCol w="1321889">
                  <a:extLst>
                    <a:ext uri="{9D8B030D-6E8A-4147-A177-3AD203B41FA5}">
                      <a16:colId xmlns:a16="http://schemas.microsoft.com/office/drawing/2014/main" val="2894436403"/>
                    </a:ext>
                  </a:extLst>
                </a:gridCol>
                <a:gridCol w="1225265">
                  <a:extLst>
                    <a:ext uri="{9D8B030D-6E8A-4147-A177-3AD203B41FA5}">
                      <a16:colId xmlns:a16="http://schemas.microsoft.com/office/drawing/2014/main" val="3316364402"/>
                    </a:ext>
                  </a:extLst>
                </a:gridCol>
              </a:tblGrid>
              <a:tr h="1058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5 Ways to Wellbeing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Year 7 PMP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Year 7 HPE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House experience 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Year 7 RE &amp; Service learning 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Year 7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2144878946"/>
                  </a:ext>
                </a:extLst>
              </a:tr>
              <a:tr h="529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Connect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2573331852"/>
                  </a:ext>
                </a:extLst>
              </a:tr>
              <a:tr h="529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Be Active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 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 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3402775268"/>
                  </a:ext>
                </a:extLst>
              </a:tr>
              <a:tr h="529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Take Notice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 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2419065824"/>
                  </a:ext>
                </a:extLst>
              </a:tr>
              <a:tr h="529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Keep Learning 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38327211"/>
                  </a:ext>
                </a:extLst>
              </a:tr>
              <a:tr h="529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Give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 </a:t>
                      </a:r>
                      <a:endParaRPr lang="en-A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2732138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1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672" y="389659"/>
            <a:ext cx="4747491" cy="1143000"/>
          </a:xfrm>
        </p:spPr>
        <p:txBody>
          <a:bodyPr/>
          <a:lstStyle/>
          <a:p>
            <a:r>
              <a:rPr lang="en-AU" sz="3200" b="1" dirty="0">
                <a:latin typeface="dearJoe4" panose="02000400000000000000" pitchFamily="2" charset="0"/>
              </a:rPr>
              <a:t>Why Hearts &amp; Minds?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76453"/>
              </p:ext>
            </p:extLst>
          </p:nvPr>
        </p:nvGraphicFramePr>
        <p:xfrm>
          <a:off x="517237" y="1820555"/>
          <a:ext cx="8248071" cy="4624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4834">
                  <a:extLst>
                    <a:ext uri="{9D8B030D-6E8A-4147-A177-3AD203B41FA5}">
                      <a16:colId xmlns:a16="http://schemas.microsoft.com/office/drawing/2014/main" val="2022144915"/>
                    </a:ext>
                  </a:extLst>
                </a:gridCol>
                <a:gridCol w="1398529">
                  <a:extLst>
                    <a:ext uri="{9D8B030D-6E8A-4147-A177-3AD203B41FA5}">
                      <a16:colId xmlns:a16="http://schemas.microsoft.com/office/drawing/2014/main" val="1243605046"/>
                    </a:ext>
                  </a:extLst>
                </a:gridCol>
                <a:gridCol w="1398529">
                  <a:extLst>
                    <a:ext uri="{9D8B030D-6E8A-4147-A177-3AD203B41FA5}">
                      <a16:colId xmlns:a16="http://schemas.microsoft.com/office/drawing/2014/main" val="1526732380"/>
                    </a:ext>
                  </a:extLst>
                </a:gridCol>
                <a:gridCol w="1398529">
                  <a:extLst>
                    <a:ext uri="{9D8B030D-6E8A-4147-A177-3AD203B41FA5}">
                      <a16:colId xmlns:a16="http://schemas.microsoft.com/office/drawing/2014/main" val="1488756406"/>
                    </a:ext>
                  </a:extLst>
                </a:gridCol>
                <a:gridCol w="1398529">
                  <a:extLst>
                    <a:ext uri="{9D8B030D-6E8A-4147-A177-3AD203B41FA5}">
                      <a16:colId xmlns:a16="http://schemas.microsoft.com/office/drawing/2014/main" val="2896007594"/>
                    </a:ext>
                  </a:extLst>
                </a:gridCol>
                <a:gridCol w="1399121">
                  <a:extLst>
                    <a:ext uri="{9D8B030D-6E8A-4147-A177-3AD203B41FA5}">
                      <a16:colId xmlns:a16="http://schemas.microsoft.com/office/drawing/2014/main" val="1003219807"/>
                    </a:ext>
                  </a:extLst>
                </a:gridCol>
              </a:tblGrid>
              <a:tr h="451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5 Ways to Wellbeing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Year 7 PMP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Year 7 HPE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House experience 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Year 7 RE &amp; Service learning 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Year 7 Camp</a:t>
                      </a: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3602513013"/>
                  </a:ext>
                </a:extLst>
              </a:tr>
              <a:tr h="1807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Connect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1100">
                          <a:effectLst/>
                        </a:rPr>
                        <a:t>Sense of belonging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1100">
                          <a:effectLst/>
                        </a:rPr>
                        <a:t>Recognising emotions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Vertical form structure – Form and House activities working across all year levels 7- 12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Year 7 and Year 11 IYC in each form – big sister relationship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RE classes are open, inquiry based classes where big philosophical questions are pondered in an open and supportive environment.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Year 7s in randomly mixed groups during the day – House groups in the evening – friendship groups for sleeping cabins.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3823583061"/>
                  </a:ext>
                </a:extLst>
              </a:tr>
              <a:tr h="2033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Be Active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1100" dirty="0">
                          <a:effectLst/>
                        </a:rPr>
                        <a:t>Dimensions of health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1100" dirty="0">
                          <a:effectLst/>
                        </a:rPr>
                        <a:t>Health trends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1100" dirty="0">
                          <a:effectLst/>
                        </a:rPr>
                        <a:t>Physical health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1100" dirty="0">
                          <a:effectLst/>
                        </a:rPr>
                        <a:t>Swimming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1100" dirty="0">
                          <a:effectLst/>
                        </a:rPr>
                        <a:t>Health related fitness components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1100" dirty="0">
                          <a:effectLst/>
                        </a:rPr>
                        <a:t>FITT Principles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1100" dirty="0">
                          <a:effectLst/>
                        </a:rPr>
                        <a:t>Fitness testing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Interhouse</a:t>
                      </a:r>
                      <a:r>
                        <a:rPr lang="en-AU" sz="1100" dirty="0">
                          <a:effectLst/>
                        </a:rPr>
                        <a:t> Swimming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Interhouse</a:t>
                      </a:r>
                      <a:r>
                        <a:rPr lang="en-AU" sz="1100" dirty="0">
                          <a:effectLst/>
                        </a:rPr>
                        <a:t> Cross Country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Interhouse</a:t>
                      </a:r>
                      <a:r>
                        <a:rPr lang="en-AU" sz="1100" dirty="0">
                          <a:effectLst/>
                        </a:rPr>
                        <a:t> Athletics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Treasure Hunts – Dance off  - Musical Extravaganza dance component for all girls in each year level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Rafting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Flying Fox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Orienteering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Hike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Giant swing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996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1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672" y="389659"/>
            <a:ext cx="4747491" cy="1143000"/>
          </a:xfrm>
        </p:spPr>
        <p:txBody>
          <a:bodyPr/>
          <a:lstStyle/>
          <a:p>
            <a:r>
              <a:rPr lang="en-AU" sz="3200" b="1" dirty="0">
                <a:latin typeface="dearJoe4" panose="02000400000000000000" pitchFamily="2" charset="0"/>
              </a:rPr>
              <a:t>Why Hearts &amp; Minds?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750151"/>
              </p:ext>
            </p:extLst>
          </p:nvPr>
        </p:nvGraphicFramePr>
        <p:xfrm>
          <a:off x="563418" y="1773382"/>
          <a:ext cx="8118768" cy="4256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3363">
                  <a:extLst>
                    <a:ext uri="{9D8B030D-6E8A-4147-A177-3AD203B41FA5}">
                      <a16:colId xmlns:a16="http://schemas.microsoft.com/office/drawing/2014/main" val="671602143"/>
                    </a:ext>
                  </a:extLst>
                </a:gridCol>
                <a:gridCol w="1403081">
                  <a:extLst>
                    <a:ext uri="{9D8B030D-6E8A-4147-A177-3AD203B41FA5}">
                      <a16:colId xmlns:a16="http://schemas.microsoft.com/office/drawing/2014/main" val="922906482"/>
                    </a:ext>
                  </a:extLst>
                </a:gridCol>
                <a:gridCol w="1403081">
                  <a:extLst>
                    <a:ext uri="{9D8B030D-6E8A-4147-A177-3AD203B41FA5}">
                      <a16:colId xmlns:a16="http://schemas.microsoft.com/office/drawing/2014/main" val="914453287"/>
                    </a:ext>
                  </a:extLst>
                </a:gridCol>
                <a:gridCol w="1403081">
                  <a:extLst>
                    <a:ext uri="{9D8B030D-6E8A-4147-A177-3AD203B41FA5}">
                      <a16:colId xmlns:a16="http://schemas.microsoft.com/office/drawing/2014/main" val="187123940"/>
                    </a:ext>
                  </a:extLst>
                </a:gridCol>
                <a:gridCol w="1403081">
                  <a:extLst>
                    <a:ext uri="{9D8B030D-6E8A-4147-A177-3AD203B41FA5}">
                      <a16:colId xmlns:a16="http://schemas.microsoft.com/office/drawing/2014/main" val="2981512798"/>
                    </a:ext>
                  </a:extLst>
                </a:gridCol>
                <a:gridCol w="1403081">
                  <a:extLst>
                    <a:ext uri="{9D8B030D-6E8A-4147-A177-3AD203B41FA5}">
                      <a16:colId xmlns:a16="http://schemas.microsoft.com/office/drawing/2014/main" val="3704123643"/>
                    </a:ext>
                  </a:extLst>
                </a:gridCol>
              </a:tblGrid>
              <a:tr h="403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5 ways to wellbeing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Give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Be Active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Take Notice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Keep Learning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Connect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extLst>
                  <a:ext uri="{0D108BD9-81ED-4DB2-BD59-A6C34878D82A}">
                    <a16:rowId xmlns:a16="http://schemas.microsoft.com/office/drawing/2014/main" val="579345823"/>
                  </a:ext>
                </a:extLst>
              </a:tr>
              <a:tr h="584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PYP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Learner profile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Caring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Balanced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Knowledgeable, inquirers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Thinkers, reflective, courageous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Communicators, principled, open minded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extLst>
                  <a:ext uri="{0D108BD9-81ED-4DB2-BD59-A6C34878D82A}">
                    <a16:rowId xmlns:a16="http://schemas.microsoft.com/office/drawing/2014/main" val="3861651247"/>
                  </a:ext>
                </a:extLst>
              </a:tr>
              <a:tr h="386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PYP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Attitudes</a:t>
                      </a:r>
                      <a:endParaRPr lang="en-A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Appreciation, empathy, tolerance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Enthusiasm, curiosity, 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Confidence, commitment, integrity, independence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Creativity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Cooperation, respect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extLst>
                  <a:ext uri="{0D108BD9-81ED-4DB2-BD59-A6C34878D82A}">
                    <a16:rowId xmlns:a16="http://schemas.microsoft.com/office/drawing/2014/main" val="2800663795"/>
                  </a:ext>
                </a:extLst>
              </a:tr>
              <a:tr h="2625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P-3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Kids Matter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Service Learning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Anti bullying actions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Random Actions wall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Walk for Others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Easter Egg donations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Empty Christmas Tree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Birthday book or sponsor child donations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Acknowledgements at assembly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 err="1">
                          <a:effectLst/>
                        </a:rPr>
                        <a:t>Yr</a:t>
                      </a:r>
                      <a:r>
                        <a:rPr lang="en-AU" sz="1000" dirty="0">
                          <a:effectLst/>
                        </a:rPr>
                        <a:t> 1-3 swim carnival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P-3 athletics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 err="1">
                          <a:effectLst/>
                        </a:rPr>
                        <a:t>Yr</a:t>
                      </a:r>
                      <a:r>
                        <a:rPr lang="en-AU" sz="1000" dirty="0">
                          <a:effectLst/>
                        </a:rPr>
                        <a:t> 3 camp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Andrews Cup events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Move to Learn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Co-curricular activities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You Can Do 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Cyber safety education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SMACK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3 way and student led conferences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Greene-ware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You Can Do 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Chapel services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Social/emotional testing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Optional external testing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Kids Matter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You Can Do 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Class buddies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Essential agreements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Excursions/incursions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Assemblies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Choirs and ensembles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3" marR="38033" marT="0" marB="0"/>
                </a:tc>
                <a:extLst>
                  <a:ext uri="{0D108BD9-81ED-4DB2-BD59-A6C34878D82A}">
                    <a16:rowId xmlns:a16="http://schemas.microsoft.com/office/drawing/2014/main" val="562269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2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672" y="389659"/>
            <a:ext cx="4747491" cy="1143000"/>
          </a:xfrm>
        </p:spPr>
        <p:txBody>
          <a:bodyPr/>
          <a:lstStyle/>
          <a:p>
            <a:r>
              <a:rPr lang="en-AU" sz="3200" b="1" dirty="0">
                <a:latin typeface="dearJoe4" panose="02000400000000000000" pitchFamily="2" charset="0"/>
              </a:rPr>
              <a:t>Why Hearts &amp; Minds?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780" y="2130563"/>
          <a:ext cx="7703129" cy="3355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6406">
                  <a:extLst>
                    <a:ext uri="{9D8B030D-6E8A-4147-A177-3AD203B41FA5}">
                      <a16:colId xmlns:a16="http://schemas.microsoft.com/office/drawing/2014/main" val="2420482513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2790129041"/>
                    </a:ext>
                  </a:extLst>
                </a:gridCol>
                <a:gridCol w="640243">
                  <a:extLst>
                    <a:ext uri="{9D8B030D-6E8A-4147-A177-3AD203B41FA5}">
                      <a16:colId xmlns:a16="http://schemas.microsoft.com/office/drawing/2014/main" val="3064460706"/>
                    </a:ext>
                  </a:extLst>
                </a:gridCol>
                <a:gridCol w="759867">
                  <a:extLst>
                    <a:ext uri="{9D8B030D-6E8A-4147-A177-3AD203B41FA5}">
                      <a16:colId xmlns:a16="http://schemas.microsoft.com/office/drawing/2014/main" val="3894362523"/>
                    </a:ext>
                  </a:extLst>
                </a:gridCol>
                <a:gridCol w="759867">
                  <a:extLst>
                    <a:ext uri="{9D8B030D-6E8A-4147-A177-3AD203B41FA5}">
                      <a16:colId xmlns:a16="http://schemas.microsoft.com/office/drawing/2014/main" val="4250230449"/>
                    </a:ext>
                  </a:extLst>
                </a:gridCol>
                <a:gridCol w="759867">
                  <a:extLst>
                    <a:ext uri="{9D8B030D-6E8A-4147-A177-3AD203B41FA5}">
                      <a16:colId xmlns:a16="http://schemas.microsoft.com/office/drawing/2014/main" val="2678060064"/>
                    </a:ext>
                  </a:extLst>
                </a:gridCol>
                <a:gridCol w="759867">
                  <a:extLst>
                    <a:ext uri="{9D8B030D-6E8A-4147-A177-3AD203B41FA5}">
                      <a16:colId xmlns:a16="http://schemas.microsoft.com/office/drawing/2014/main" val="4183156788"/>
                    </a:ext>
                  </a:extLst>
                </a:gridCol>
                <a:gridCol w="759867">
                  <a:extLst>
                    <a:ext uri="{9D8B030D-6E8A-4147-A177-3AD203B41FA5}">
                      <a16:colId xmlns:a16="http://schemas.microsoft.com/office/drawing/2014/main" val="2906253258"/>
                    </a:ext>
                  </a:extLst>
                </a:gridCol>
                <a:gridCol w="759867">
                  <a:extLst>
                    <a:ext uri="{9D8B030D-6E8A-4147-A177-3AD203B41FA5}">
                      <a16:colId xmlns:a16="http://schemas.microsoft.com/office/drawing/2014/main" val="585965566"/>
                    </a:ext>
                  </a:extLst>
                </a:gridCol>
              </a:tblGrid>
              <a:tr h="5593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 - 3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4 - 6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99111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Connect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 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  ?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064523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Be active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 ?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303341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Take notice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  ?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 ?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 ?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 ?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 ?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 ?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5900772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Keep learning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2954077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Give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 ?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+ ?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 ?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 ?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 ?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 ?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+ ?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+ ?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7250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0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672" y="389659"/>
            <a:ext cx="4747491" cy="1143000"/>
          </a:xfrm>
        </p:spPr>
        <p:txBody>
          <a:bodyPr/>
          <a:lstStyle/>
          <a:p>
            <a:r>
              <a:rPr lang="en-AU" sz="3200" b="1" dirty="0">
                <a:latin typeface="dearJoe4" panose="02000400000000000000" pitchFamily="2" charset="0"/>
              </a:rPr>
              <a:t>Why Hearts &amp; Minds?</a:t>
            </a:r>
          </a:p>
        </p:txBody>
      </p:sp>
      <p:sp>
        <p:nvSpPr>
          <p:cNvPr id="3" name="Rectangle 2"/>
          <p:cNvSpPr/>
          <p:nvPr/>
        </p:nvSpPr>
        <p:spPr>
          <a:xfrm>
            <a:off x="83127" y="1940791"/>
            <a:ext cx="9060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random sample of Year 7-11 students (P = 126) completed surveys which asked a series of questions using the language of T</a:t>
            </a:r>
            <a:r>
              <a:rPr lang="en-AU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Five Ways to Wellbeing</a:t>
            </a:r>
          </a:p>
          <a:p>
            <a:r>
              <a:rPr lang="en-AU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273" y="3389746"/>
            <a:ext cx="6068291" cy="30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0" y="140335"/>
            <a:ext cx="6810829" cy="1143000"/>
          </a:xfrm>
        </p:spPr>
        <p:txBody>
          <a:bodyPr/>
          <a:lstStyle/>
          <a:p>
            <a:r>
              <a:rPr lang="en-AU" sz="3200" b="1">
                <a:solidFill>
                  <a:srgbClr val="000000"/>
                </a:solidFill>
                <a:latin typeface="dearJoe4" panose="02000400000000000000" pitchFamily="2" charset="0"/>
              </a:rPr>
              <a:t>Why Hearts and Minds?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898"/>
            <a:ext cx="9144000" cy="420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672" y="389659"/>
            <a:ext cx="4747491" cy="1143000"/>
          </a:xfrm>
        </p:spPr>
        <p:txBody>
          <a:bodyPr/>
          <a:lstStyle/>
          <a:p>
            <a:r>
              <a:rPr lang="en-AU" sz="3200" b="1" dirty="0">
                <a:latin typeface="dearJoe4" panose="02000400000000000000" pitchFamily="2" charset="0"/>
              </a:rPr>
              <a:t>Why Hearts &amp; Minds?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491" y="2730018"/>
            <a:ext cx="9060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Results indicated that the 5 actions were already embedded in our approach to pastoral care and student wellbeing.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However, it also showed there were areas that needed further development.</a:t>
            </a:r>
          </a:p>
        </p:txBody>
      </p:sp>
    </p:spTree>
    <p:extLst>
      <p:ext uri="{BB962C8B-B14F-4D97-AF65-F5344CB8AC3E}">
        <p14:creationId xmlns:p14="http://schemas.microsoft.com/office/powerpoint/2010/main" val="20085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164" y="174245"/>
            <a:ext cx="7075054" cy="1698625"/>
          </a:xfrm>
        </p:spPr>
        <p:txBody>
          <a:bodyPr/>
          <a:lstStyle/>
          <a:p>
            <a:pPr algn="ctr"/>
            <a:r>
              <a:rPr lang="en-AU" sz="3200" b="1" dirty="0">
                <a:latin typeface="dearJoe4" panose="02000400000000000000" pitchFamily="2" charset="0"/>
              </a:rPr>
              <a:t>How will we apply the framework?</a:t>
            </a:r>
            <a:br>
              <a:rPr lang="en-AU" sz="3200" b="1" dirty="0">
                <a:latin typeface="dearJoe4" panose="02000400000000000000" pitchFamily="2" charset="0"/>
              </a:rPr>
            </a:br>
            <a:endParaRPr lang="en-AU" sz="3200" b="1" dirty="0">
              <a:latin typeface="dearJoe4" panose="020004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381" y="1863636"/>
            <a:ext cx="874683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No change to our approach, but we will continue to evaluate our pastoral work and our wellbeing programs</a:t>
            </a:r>
          </a:p>
          <a:p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i="1" dirty="0">
                <a:latin typeface="Calibri" panose="020F0502020204030204" pitchFamily="34" charset="0"/>
                <a:cs typeface="Calibri" panose="020F0502020204030204" pitchFamily="34" charset="0"/>
              </a:rPr>
              <a:t>5 Ways to Wellbeing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will overlay current approach and be called </a:t>
            </a:r>
            <a:r>
              <a:rPr lang="en-AU" sz="2600" i="1" dirty="0">
                <a:latin typeface="Calibri" panose="020F0502020204030204" pitchFamily="34" charset="0"/>
                <a:cs typeface="Calibri" panose="020F0502020204030204" pitchFamily="34" charset="0"/>
              </a:rPr>
              <a:t>Hearts &amp; Minds</a:t>
            </a:r>
          </a:p>
          <a:p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i="1" dirty="0">
                <a:latin typeface="Calibri" panose="020F0502020204030204" pitchFamily="34" charset="0"/>
                <a:cs typeface="Calibri" panose="020F0502020204030204" pitchFamily="34" charset="0"/>
              </a:rPr>
              <a:t>Hearts &amp; Minds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 comes from our tagline: </a:t>
            </a:r>
            <a:r>
              <a:rPr lang="en-AU" sz="2600" i="1" dirty="0">
                <a:latin typeface="Calibri" panose="020F0502020204030204" pitchFamily="34" charset="0"/>
                <a:cs typeface="Calibri" panose="020F0502020204030204" pitchFamily="34" charset="0"/>
              </a:rPr>
              <a:t>Breadth of mind. Depth of heart.</a:t>
            </a:r>
          </a:p>
          <a:p>
            <a:endParaRPr lang="en-AU" sz="2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The 5 actions will be explored in pastoral programs (e.g. PYP, PMP, House, Service </a:t>
            </a: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Learning)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107" y="476539"/>
            <a:ext cx="6482687" cy="1143000"/>
          </a:xfrm>
        </p:spPr>
        <p:txBody>
          <a:bodyPr/>
          <a:lstStyle/>
          <a:p>
            <a:pPr algn="ctr"/>
            <a:r>
              <a:rPr lang="en-AU" sz="3200" b="1" dirty="0" smtClean="0">
                <a:latin typeface="dearJoe4" panose="02000400000000000000" pitchFamily="2" charset="0"/>
              </a:rPr>
              <a:t>What will this workshop cover?</a:t>
            </a:r>
            <a:endParaRPr lang="en-AU" sz="3200" b="1" dirty="0">
              <a:latin typeface="dearJoe4" panose="020004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982" y="1863635"/>
            <a:ext cx="83496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Why a new wellbeing framework at MBC?</a:t>
            </a:r>
          </a:p>
          <a:p>
            <a:pPr marL="914400" lvl="1" indent="-457200">
              <a:buFont typeface="+mj-lt"/>
              <a:buAutoNum type="arabicPeriod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en-AU" sz="2400" i="1" dirty="0">
                <a:latin typeface="Calibri" panose="020F0502020204030204" pitchFamily="34" charset="0"/>
                <a:cs typeface="Calibri" panose="020F0502020204030204" pitchFamily="34" charset="0"/>
              </a:rPr>
              <a:t>Hearts &amp; Minds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? Where does this framework come from?</a:t>
            </a:r>
          </a:p>
          <a:p>
            <a:pPr marL="914400" lvl="1" indent="-457200">
              <a:buFont typeface="+mj-lt"/>
              <a:buAutoNum type="arabicPeriod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How will we apply the framework at </a:t>
            </a: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MBC?</a:t>
            </a:r>
          </a:p>
          <a:p>
            <a:pPr marL="914400" lvl="1" indent="-457200">
              <a:buFont typeface="+mj-lt"/>
              <a:buAutoNum type="arabicPeriod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was Hearts &amp; Minds launched?</a:t>
            </a:r>
          </a:p>
          <a:p>
            <a:pPr marL="914400" lvl="1" indent="-457200">
              <a:buFont typeface="+mj-lt"/>
              <a:buAutoNum type="arabicPeriod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will we measure the effectiveness of Hearts &amp; Minds?</a:t>
            </a:r>
          </a:p>
          <a:p>
            <a:pPr lvl="1"/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164" y="174245"/>
            <a:ext cx="7075054" cy="1698625"/>
          </a:xfrm>
        </p:spPr>
        <p:txBody>
          <a:bodyPr/>
          <a:lstStyle/>
          <a:p>
            <a:pPr algn="ctr"/>
            <a:r>
              <a:rPr lang="en-AU" sz="3200" b="1" dirty="0">
                <a:latin typeface="dearJoe4" panose="02000400000000000000" pitchFamily="2" charset="0"/>
              </a:rPr>
              <a:t>How will we apply the framework?</a:t>
            </a:r>
            <a:br>
              <a:rPr lang="en-AU" sz="3200" b="1" dirty="0">
                <a:latin typeface="dearJoe4" panose="02000400000000000000" pitchFamily="2" charset="0"/>
              </a:rPr>
            </a:br>
            <a:endParaRPr lang="en-AU" sz="3200" b="1" dirty="0">
              <a:latin typeface="dearJoe4" panose="020004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855" y="1863635"/>
            <a:ext cx="8589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2395616"/>
            <a:ext cx="8876145" cy="34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>
                <a:solidFill>
                  <a:srgbClr val="000000"/>
                </a:solidFill>
                <a:latin typeface="dearJoe4" panose="02000400000000000000" pitchFamily="2" charset="0"/>
              </a:rPr>
              <a:t>How was Hearts &amp; Minds launched?</a:t>
            </a:r>
            <a:br>
              <a:rPr lang="en-AU" sz="3200" b="1" dirty="0">
                <a:solidFill>
                  <a:srgbClr val="000000"/>
                </a:solidFill>
                <a:latin typeface="dearJoe4" panose="02000400000000000000" pitchFamily="2" charset="0"/>
              </a:rPr>
            </a:b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04967" y="1746913"/>
            <a:ext cx="81613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Presentation to staff at staff meeting</a:t>
            </a:r>
          </a:p>
          <a:p>
            <a:endParaRPr lang="en-AU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students from students (the College Captains) at an Assembly presentation</a:t>
            </a:r>
          </a:p>
          <a:p>
            <a:endParaRPr lang="en-AU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Letter to parents</a:t>
            </a:r>
          </a:p>
          <a:p>
            <a:endParaRPr lang="en-AU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Presentation to parents at Parent Forum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Newsletter article, bookmarks and poster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01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1" y="163774"/>
            <a:ext cx="6875818" cy="1787856"/>
          </a:xfrm>
        </p:spPr>
        <p:txBody>
          <a:bodyPr/>
          <a:lstStyle/>
          <a:p>
            <a:r>
              <a:rPr lang="en-AU" sz="3200" b="1" dirty="0" smtClean="0">
                <a:solidFill>
                  <a:srgbClr val="000000"/>
                </a:solidFill>
                <a:latin typeface="dearJoe4" panose="02000400000000000000" pitchFamily="2" charset="0"/>
              </a:rPr>
              <a:t>What about staff wellbeing?</a:t>
            </a:r>
            <a:r>
              <a:rPr lang="en-AU" sz="3200" b="1" dirty="0">
                <a:solidFill>
                  <a:srgbClr val="000000"/>
                </a:solidFill>
                <a:latin typeface="dearJoe4" panose="02000400000000000000" pitchFamily="2" charset="0"/>
              </a:rPr>
              <a:t/>
            </a:r>
            <a:br>
              <a:rPr lang="en-AU" sz="3200" b="1" dirty="0">
                <a:solidFill>
                  <a:srgbClr val="000000"/>
                </a:solidFill>
                <a:latin typeface="dearJoe4" panose="02000400000000000000" pitchFamily="2" charset="0"/>
              </a:rPr>
            </a:b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59558" y="2224585"/>
            <a:ext cx="79702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Staff wellbeing audit</a:t>
            </a:r>
          </a:p>
          <a:p>
            <a:endParaRPr lang="en-AU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Feedback from staff about ideas to foster staff wellbeing</a:t>
            </a:r>
          </a:p>
          <a:p>
            <a:endParaRPr lang="en-AU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Staff Wellbeing Committee was started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95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392" y="150125"/>
            <a:ext cx="6960357" cy="1760562"/>
          </a:xfrm>
        </p:spPr>
        <p:txBody>
          <a:bodyPr/>
          <a:lstStyle/>
          <a:p>
            <a:r>
              <a:rPr lang="en-AU" sz="3200" b="1" dirty="0" smtClean="0">
                <a:solidFill>
                  <a:srgbClr val="000000"/>
                </a:solidFill>
                <a:latin typeface="dearJoe4" panose="02000400000000000000" pitchFamily="2" charset="0"/>
              </a:rPr>
              <a:t>How will we measure the effectiveness of Hearts &amp; Minds?</a:t>
            </a:r>
            <a:r>
              <a:rPr lang="en-AU" sz="3200" b="1" dirty="0">
                <a:solidFill>
                  <a:srgbClr val="000000"/>
                </a:solidFill>
                <a:latin typeface="dearJoe4" panose="02000400000000000000" pitchFamily="2" charset="0"/>
              </a:rPr>
              <a:t/>
            </a:r>
            <a:br>
              <a:rPr lang="en-AU" sz="3200" b="1" dirty="0">
                <a:solidFill>
                  <a:srgbClr val="000000"/>
                </a:solidFill>
                <a:latin typeface="dearJoe4" panose="02000400000000000000" pitchFamily="2" charset="0"/>
              </a:rPr>
            </a:b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59308" y="2279177"/>
            <a:ext cx="85844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 wellbeing - ACER  SEW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Exploring a partnership with University of Adelaide and other methods of measuring student wellbeing and teacher wellbeing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664" y="324775"/>
            <a:ext cx="7546975" cy="1680060"/>
          </a:xfrm>
        </p:spPr>
        <p:txBody>
          <a:bodyPr/>
          <a:lstStyle/>
          <a:p>
            <a:r>
              <a:rPr lang="en-AU" sz="3200" b="1" kern="0" dirty="0" smtClean="0">
                <a:solidFill>
                  <a:srgbClr val="000000"/>
                </a:solidFill>
                <a:latin typeface="dearJoe4" panose="02000400000000000000" pitchFamily="2" charset="0"/>
              </a:rPr>
              <a:t/>
            </a:r>
            <a:br>
              <a:rPr lang="en-AU" sz="3200" b="1" kern="0" dirty="0" smtClean="0">
                <a:solidFill>
                  <a:srgbClr val="000000"/>
                </a:solidFill>
                <a:latin typeface="dearJoe4" panose="02000400000000000000" pitchFamily="2" charset="0"/>
              </a:rPr>
            </a:br>
            <a:r>
              <a:rPr lang="en-AU" sz="3200" b="1" kern="0" dirty="0">
                <a:solidFill>
                  <a:srgbClr val="000000"/>
                </a:solidFill>
                <a:latin typeface="dearJoe4" panose="02000400000000000000" pitchFamily="2" charset="0"/>
              </a:rPr>
              <a:t/>
            </a:r>
            <a:br>
              <a:rPr lang="en-AU" sz="3200" b="1" kern="0" dirty="0">
                <a:solidFill>
                  <a:srgbClr val="000000"/>
                </a:solidFill>
                <a:latin typeface="dearJoe4" panose="02000400000000000000" pitchFamily="2" charset="0"/>
              </a:rPr>
            </a:br>
            <a:r>
              <a:rPr lang="en-AU" sz="3200" b="1" kern="0" dirty="0" smtClean="0">
                <a:solidFill>
                  <a:srgbClr val="000000"/>
                </a:solidFill>
                <a:latin typeface="dearJoe4" panose="02000400000000000000" pitchFamily="2" charset="0"/>
              </a:rPr>
              <a:t/>
            </a:r>
            <a:br>
              <a:rPr lang="en-AU" sz="3200" b="1" kern="0" dirty="0" smtClean="0">
                <a:solidFill>
                  <a:srgbClr val="000000"/>
                </a:solidFill>
                <a:latin typeface="dearJoe4" panose="02000400000000000000" pitchFamily="2" charset="0"/>
              </a:rPr>
            </a:br>
            <a:r>
              <a:rPr lang="en-AU" sz="3200" b="1" kern="0" dirty="0" smtClean="0">
                <a:solidFill>
                  <a:srgbClr val="000000"/>
                </a:solidFill>
                <a:latin typeface="dearJoe4" panose="02000400000000000000" pitchFamily="2" charset="0"/>
              </a:rPr>
              <a:t/>
            </a:r>
            <a:br>
              <a:rPr lang="en-AU" sz="3200" b="1" kern="0" dirty="0" smtClean="0">
                <a:solidFill>
                  <a:srgbClr val="000000"/>
                </a:solidFill>
                <a:latin typeface="dearJoe4" panose="02000400000000000000" pitchFamily="2" charset="0"/>
              </a:rPr>
            </a:br>
            <a:r>
              <a:rPr lang="en-AU" sz="3200" b="1" kern="0" dirty="0" smtClean="0">
                <a:solidFill>
                  <a:srgbClr val="000000"/>
                </a:solidFill>
                <a:latin typeface="dearJoe4" panose="02000400000000000000" pitchFamily="2" charset="0"/>
              </a:rPr>
              <a:t/>
            </a:r>
            <a:br>
              <a:rPr lang="en-AU" sz="3200" b="1" kern="0" dirty="0" smtClean="0">
                <a:solidFill>
                  <a:srgbClr val="000000"/>
                </a:solidFill>
                <a:latin typeface="dearJoe4" panose="02000400000000000000" pitchFamily="2" charset="0"/>
              </a:rPr>
            </a:br>
            <a:r>
              <a:rPr lang="en-AU" sz="3200" b="1" kern="0" dirty="0">
                <a:solidFill>
                  <a:srgbClr val="000000"/>
                </a:solidFill>
                <a:latin typeface="dearJoe4" panose="02000400000000000000" pitchFamily="2" charset="0"/>
              </a:rPr>
              <a:t/>
            </a:r>
            <a:br>
              <a:rPr lang="en-AU" sz="3200" b="1" kern="0" dirty="0">
                <a:solidFill>
                  <a:srgbClr val="000000"/>
                </a:solidFill>
                <a:latin typeface="dearJoe4" panose="02000400000000000000" pitchFamily="2" charset="0"/>
              </a:rPr>
            </a:br>
            <a:r>
              <a:rPr lang="en-AU" sz="3200" b="1" kern="0" dirty="0" smtClean="0">
                <a:solidFill>
                  <a:srgbClr val="000000"/>
                </a:solidFill>
                <a:latin typeface="dearJoe4" panose="02000400000000000000" pitchFamily="2" charset="0"/>
              </a:rPr>
              <a:t/>
            </a:r>
            <a:br>
              <a:rPr lang="en-AU" sz="3200" b="1" kern="0" dirty="0" smtClean="0">
                <a:solidFill>
                  <a:srgbClr val="000000"/>
                </a:solidFill>
                <a:latin typeface="dearJoe4" panose="02000400000000000000" pitchFamily="2" charset="0"/>
              </a:rPr>
            </a:br>
            <a:r>
              <a:rPr lang="en-AU" sz="3200" b="1" kern="0" dirty="0" smtClean="0">
                <a:solidFill>
                  <a:srgbClr val="000000"/>
                </a:solidFill>
                <a:latin typeface="dearJoe4" panose="02000400000000000000" pitchFamily="2" charset="0"/>
              </a:rPr>
              <a:t>How </a:t>
            </a:r>
            <a:r>
              <a:rPr lang="en-AU" sz="3200" b="1" kern="0" dirty="0">
                <a:solidFill>
                  <a:srgbClr val="000000"/>
                </a:solidFill>
                <a:latin typeface="dearJoe4" panose="02000400000000000000" pitchFamily="2" charset="0"/>
              </a:rPr>
              <a:t>does Hearts &amp; Minds align with </a:t>
            </a:r>
            <a:r>
              <a:rPr lang="en-AU" sz="3200" b="1" kern="0" dirty="0" smtClean="0">
                <a:solidFill>
                  <a:srgbClr val="000000"/>
                </a:solidFill>
                <a:latin typeface="dearJoe4" panose="02000400000000000000" pitchFamily="2" charset="0"/>
              </a:rPr>
              <a:t>policy and procedures?</a:t>
            </a:r>
            <a:r>
              <a:rPr lang="en-AU" b="1" kern="0" dirty="0">
                <a:solidFill>
                  <a:srgbClr val="000000"/>
                </a:solidFill>
                <a:latin typeface="dearJoe4" panose="02000400000000000000" pitchFamily="2" charset="0"/>
              </a:rPr>
              <a:t/>
            </a:r>
            <a:br>
              <a:rPr lang="en-AU" b="1" kern="0" dirty="0">
                <a:solidFill>
                  <a:srgbClr val="000000"/>
                </a:solidFill>
                <a:latin typeface="dearJoe4" panose="02000400000000000000" pitchFamily="2" charset="0"/>
              </a:rPr>
            </a:br>
            <a:r>
              <a:rPr lang="en-AU" sz="1200" kern="0" dirty="0">
                <a:solidFill>
                  <a:sysClr val="windowText" lastClr="000000"/>
                </a:solidFill>
              </a:rPr>
              <a:t/>
            </a:r>
            <a:br>
              <a:rPr lang="en-AU" sz="1200" kern="0" dirty="0">
                <a:solidFill>
                  <a:sysClr val="windowText" lastClr="000000"/>
                </a:solidFill>
              </a:rPr>
            </a:b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2596229" y="1664378"/>
            <a:ext cx="3530847" cy="790303"/>
          </a:xfrm>
          <a:prstGeom prst="rect">
            <a:avLst/>
          </a:prstGeom>
          <a:solidFill>
            <a:srgbClr val="FD33C8"/>
          </a:solidFill>
          <a:ln w="762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Hearts and Minds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Five Ways to Wellbeing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9152" y="3235048"/>
            <a:ext cx="2565000" cy="666206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 Behaviours Policy and Procedure (MBC)</a:t>
            </a:r>
          </a:p>
        </p:txBody>
      </p:sp>
      <p:sp>
        <p:nvSpPr>
          <p:cNvPr id="5" name="Rectangle 4"/>
          <p:cNvSpPr/>
          <p:nvPr/>
        </p:nvSpPr>
        <p:spPr>
          <a:xfrm>
            <a:off x="889937" y="4638911"/>
            <a:ext cx="1080000" cy="675000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 Bullying Strategy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6094" y="4638911"/>
            <a:ext cx="1080000" cy="675000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User Agreement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66371" y="4667957"/>
            <a:ext cx="1080000" cy="675000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Mental Health Strategy</a:t>
            </a:r>
          </a:p>
        </p:txBody>
      </p:sp>
      <p:sp>
        <p:nvSpPr>
          <p:cNvPr id="8" name="Rectangle 7"/>
          <p:cNvSpPr/>
          <p:nvPr/>
        </p:nvSpPr>
        <p:spPr>
          <a:xfrm>
            <a:off x="7025996" y="4649804"/>
            <a:ext cx="1080000" cy="675000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 Phone Procedures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6746" y="4659416"/>
            <a:ext cx="1080000" cy="675000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 Behaviour Expectations</a:t>
            </a:r>
          </a:p>
        </p:txBody>
      </p:sp>
      <p:sp>
        <p:nvSpPr>
          <p:cNvPr id="10" name="Up Arrow 9"/>
          <p:cNvSpPr/>
          <p:nvPr/>
        </p:nvSpPr>
        <p:spPr>
          <a:xfrm>
            <a:off x="2698987" y="4316901"/>
            <a:ext cx="252911" cy="313301"/>
          </a:xfrm>
          <a:prstGeom prst="upArrow">
            <a:avLst/>
          </a:prstGeom>
          <a:solidFill>
            <a:srgbClr val="FD33C8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4159152" y="2696177"/>
            <a:ext cx="287594" cy="479323"/>
          </a:xfrm>
          <a:prstGeom prst="upArrow">
            <a:avLst/>
          </a:prstGeom>
          <a:solidFill>
            <a:srgbClr val="FD33C8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5862574" y="4300918"/>
            <a:ext cx="287594" cy="324517"/>
          </a:xfrm>
          <a:prstGeom prst="upArrow">
            <a:avLst/>
          </a:prstGeom>
          <a:solidFill>
            <a:srgbClr val="FD33C8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7371888" y="4299787"/>
            <a:ext cx="287594" cy="313301"/>
          </a:xfrm>
          <a:prstGeom prst="upArrow">
            <a:avLst/>
          </a:prstGeom>
          <a:solidFill>
            <a:srgbClr val="FD33C8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4334184" y="4311171"/>
            <a:ext cx="287594" cy="324517"/>
          </a:xfrm>
          <a:prstGeom prst="upArrow">
            <a:avLst/>
          </a:prstGeom>
          <a:solidFill>
            <a:srgbClr val="FD33C8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1286140" y="4322386"/>
            <a:ext cx="287594" cy="313301"/>
          </a:xfrm>
          <a:prstGeom prst="upArrow">
            <a:avLst/>
          </a:prstGeom>
          <a:solidFill>
            <a:srgbClr val="FD33C8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03569" y="4281769"/>
            <a:ext cx="7381683" cy="5672"/>
          </a:xfrm>
          <a:prstGeom prst="line">
            <a:avLst/>
          </a:prstGeom>
          <a:noFill/>
          <a:ln w="762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17" name="Up Arrow 16"/>
          <p:cNvSpPr/>
          <p:nvPr/>
        </p:nvSpPr>
        <p:spPr>
          <a:xfrm>
            <a:off x="4302949" y="3944012"/>
            <a:ext cx="287594" cy="265241"/>
          </a:xfrm>
          <a:prstGeom prst="upArrow">
            <a:avLst/>
          </a:prstGeom>
          <a:solidFill>
            <a:srgbClr val="FD33C8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125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945" y="384175"/>
            <a:ext cx="6871855" cy="1143000"/>
          </a:xfrm>
        </p:spPr>
        <p:txBody>
          <a:bodyPr/>
          <a:lstStyle/>
          <a:p>
            <a:pPr algn="ctr"/>
            <a:r>
              <a:rPr lang="en-AU" sz="6000" b="1" dirty="0">
                <a:latin typeface="dearJoe4" panose="02000400000000000000" pitchFamily="2" charset="0"/>
              </a:rPr>
              <a:t>Hearts &amp; Minds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693754"/>
            <a:ext cx="8737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AU" sz="3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educating the minds of our youth, </a:t>
            </a:r>
          </a:p>
          <a:p>
            <a:pPr lvl="1" algn="ctr"/>
            <a:r>
              <a:rPr lang="en-AU" sz="3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must not forget to educate their hearts</a:t>
            </a:r>
          </a:p>
          <a:p>
            <a:pPr lvl="1" algn="ctr"/>
            <a:r>
              <a:rPr lang="en-AU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Dalai Lama</a:t>
            </a:r>
          </a:p>
          <a:p>
            <a:pPr lvl="1" algn="ctr"/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945" y="384175"/>
            <a:ext cx="6871855" cy="1143000"/>
          </a:xfrm>
        </p:spPr>
        <p:txBody>
          <a:bodyPr/>
          <a:lstStyle/>
          <a:p>
            <a:pPr algn="ctr"/>
            <a:r>
              <a:rPr lang="en-AU" sz="3200" b="1" dirty="0">
                <a:latin typeface="dearJoe4" panose="02000400000000000000" pitchFamily="2" charset="0"/>
              </a:rPr>
              <a:t>Why a new wellbeing framework?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89" y="1663338"/>
            <a:ext cx="8749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588" y="1830701"/>
            <a:ext cx="874921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2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concept of well-being comprises two main elements: feeling good and functioning well. Feelings of happiness, contentment, enjoyment, curiosity and engagement are characteristic of someone who has a positive experience of their life. Equally important for well-being is our functioning in the world. Experiencing positive relationships, having some control over one’s life and having a sense of purpose are all important attributes of wellbeing</a:t>
            </a:r>
            <a:r>
              <a:rPr lang="en-AU" sz="2600" dirty="0">
                <a:solidFill>
                  <a:srgbClr val="0070C0"/>
                </a:solidFill>
              </a:rPr>
              <a:t>.</a:t>
            </a:r>
            <a:r>
              <a:rPr lang="en-AU" sz="2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A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(New Economics Foundation, 2008)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1" y="384175"/>
            <a:ext cx="6273800" cy="1143000"/>
          </a:xfrm>
        </p:spPr>
        <p:txBody>
          <a:bodyPr/>
          <a:lstStyle/>
          <a:p>
            <a:r>
              <a:rPr lang="en-AU" sz="3200" b="1" dirty="0">
                <a:solidFill>
                  <a:srgbClr val="000000"/>
                </a:solidFill>
                <a:latin typeface="dearJoe4" panose="02000400000000000000" pitchFamily="2" charset="0"/>
              </a:rPr>
              <a:t>Why a new wellbeing framework?</a:t>
            </a:r>
            <a:endParaRPr lang="en-AU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21177" y="1754314"/>
            <a:ext cx="3602183" cy="2258292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560 000 Australian children (1:7) have had a mental health condition in the previous 12 months</a:t>
            </a:r>
          </a:p>
          <a:p>
            <a:endParaRPr lang="en-AU" sz="2400" dirty="0">
              <a:solidFill>
                <a:schemeClr val="bg1"/>
              </a:solidFill>
            </a:endParaRPr>
          </a:p>
          <a:p>
            <a:pPr algn="ctr"/>
            <a:r>
              <a:rPr lang="en-AU" sz="1600" dirty="0">
                <a:solidFill>
                  <a:schemeClr val="bg1"/>
                </a:solidFill>
              </a:rPr>
              <a:t>(Child &amp; Adolescent Survey, 2015)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023360" y="1828799"/>
            <a:ext cx="4562764" cy="2695575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bg1"/>
              </a:solidFill>
            </a:endParaRPr>
          </a:p>
          <a:p>
            <a:pPr algn="ctr"/>
            <a:r>
              <a:rPr lang="en-AU" sz="2000" dirty="0">
                <a:solidFill>
                  <a:schemeClr val="bg1"/>
                </a:solidFill>
              </a:rPr>
              <a:t>Up to 10% of Australian 14 &amp; 15-year-olds self harm; up to 5% attempt suicide each year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  <a:p>
            <a:pPr algn="ctr"/>
            <a:r>
              <a:rPr lang="en-AU" sz="1600" dirty="0">
                <a:solidFill>
                  <a:schemeClr val="bg1"/>
                </a:solidFill>
              </a:rPr>
              <a:t>(Australian Institute of Family Studies, 2017)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88524" y="3989251"/>
            <a:ext cx="4479636" cy="2355272"/>
          </a:xfrm>
          <a:prstGeom prst="wedgeEllipseCallout">
            <a:avLst/>
          </a:prstGeom>
          <a:solidFill>
            <a:srgbClr val="F40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Half of all ‘adult’ mental health problems begin before the age of 14</a:t>
            </a:r>
          </a:p>
          <a:p>
            <a:pPr algn="ctr"/>
            <a:endParaRPr lang="en-AU" sz="2200" dirty="0">
              <a:solidFill>
                <a:schemeClr val="bg1"/>
              </a:solidFill>
            </a:endParaRPr>
          </a:p>
          <a:p>
            <a:pPr algn="ctr"/>
            <a:r>
              <a:rPr lang="en-AU" sz="1600" dirty="0">
                <a:solidFill>
                  <a:schemeClr val="bg1"/>
                </a:solidFill>
              </a:rPr>
              <a:t>(Kessler et al, 2005)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5507" y="4253278"/>
            <a:ext cx="3317964" cy="2091245"/>
          </a:xfrm>
          <a:prstGeom prst="wedgeRoundRectCallou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40% of parents report schools as the place that identifies a child might need support</a:t>
            </a:r>
          </a:p>
          <a:p>
            <a:pPr algn="ctr"/>
            <a:endParaRPr lang="en-AU" dirty="0"/>
          </a:p>
          <a:p>
            <a:pPr lvl="0" algn="ctr"/>
            <a:r>
              <a:rPr lang="en-AU" sz="1600" dirty="0">
                <a:solidFill>
                  <a:srgbClr val="FFFFFF"/>
                </a:solidFill>
              </a:rPr>
              <a:t>(Child &amp; Adolescent Survey, 2015)</a:t>
            </a:r>
          </a:p>
        </p:txBody>
      </p:sp>
    </p:spTree>
    <p:extLst>
      <p:ext uri="{BB962C8B-B14F-4D97-AF65-F5344CB8AC3E}">
        <p14:creationId xmlns:p14="http://schemas.microsoft.com/office/powerpoint/2010/main" val="40323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945" y="384175"/>
            <a:ext cx="6871855" cy="1143000"/>
          </a:xfrm>
        </p:spPr>
        <p:txBody>
          <a:bodyPr/>
          <a:lstStyle/>
          <a:p>
            <a:pPr algn="ctr"/>
            <a:r>
              <a:rPr lang="en-AU" sz="3200" b="1" dirty="0">
                <a:latin typeface="dearJoe4" panose="02000400000000000000" pitchFamily="2" charset="0"/>
              </a:rPr>
              <a:t>Why a new wellbeing framework?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89" y="1663338"/>
            <a:ext cx="8749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588" y="2550827"/>
            <a:ext cx="874921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wellbeing framework provides a platform for wellbeing education</a:t>
            </a:r>
          </a:p>
          <a:p>
            <a:endParaRPr lang="en-AU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Focuses on the </a:t>
            </a: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tools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and processes that promote good mental </a:t>
            </a: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health 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Aims to foster good wellbeing and prevent mental ill health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945" y="384175"/>
            <a:ext cx="6871855" cy="1143000"/>
          </a:xfrm>
        </p:spPr>
        <p:txBody>
          <a:bodyPr/>
          <a:lstStyle/>
          <a:p>
            <a:pPr algn="ctr"/>
            <a:r>
              <a:rPr lang="en-AU" sz="3200" b="1" dirty="0">
                <a:latin typeface="dearJoe4" panose="02000400000000000000" pitchFamily="2" charset="0"/>
              </a:rPr>
              <a:t>Why a new wellbeing framework?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89" y="1663338"/>
            <a:ext cx="87492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Link between wellbeing and learning</a:t>
            </a:r>
          </a:p>
          <a:p>
            <a:pPr lvl="1"/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i="1" dirty="0">
                <a:latin typeface="Calibri" panose="020F0502020204030204" pitchFamily="34" charset="0"/>
                <a:cs typeface="Calibri" panose="020F0502020204030204" pitchFamily="34" charset="0"/>
              </a:rPr>
              <a:t>…Student wellbeing is strongly linked to learning.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i="1" dirty="0">
                <a:latin typeface="Calibri" panose="020F0502020204030204" pitchFamily="34" charset="0"/>
                <a:cs typeface="Calibri" panose="020F0502020204030204" pitchFamily="34" charset="0"/>
              </a:rPr>
              <a:t>A student’s level of wellbeing at school is indicated by their level of satisfaction at school, their engagement with learning and their social-emotional behaviour. It is enhanced when schools in partnerships adopt evidence-informed practice with families and the community.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(Noble, 2008)</a:t>
            </a:r>
          </a:p>
          <a:p>
            <a:pPr lvl="1"/>
            <a:endParaRPr lang="en-A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i="1" dirty="0">
                <a:latin typeface="Calibri" panose="020F0502020204030204" pitchFamily="34" charset="0"/>
                <a:cs typeface="Calibri" panose="020F0502020204030204" pitchFamily="34" charset="0"/>
              </a:rPr>
              <a:t>Wellbeing is the ‘oil of learning’.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(Mann, 2006)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i="1" dirty="0">
                <a:latin typeface="Calibri" panose="020F0502020204030204" pitchFamily="34" charset="0"/>
                <a:cs typeface="Calibri" panose="020F0502020204030204" pitchFamily="34" charset="0"/>
              </a:rPr>
              <a:t>Wellbeing is not the destination but the nourishment for the learning journey.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(Mann, 2006)</a:t>
            </a:r>
          </a:p>
          <a:p>
            <a:pPr lvl="1"/>
            <a:endParaRPr lang="en-A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945" y="384175"/>
            <a:ext cx="6871855" cy="1143000"/>
          </a:xfrm>
        </p:spPr>
        <p:txBody>
          <a:bodyPr/>
          <a:lstStyle/>
          <a:p>
            <a:pPr algn="ctr"/>
            <a:r>
              <a:rPr lang="en-AU" sz="3200" b="1" dirty="0">
                <a:latin typeface="dearJoe4" panose="02000400000000000000" pitchFamily="2" charset="0"/>
              </a:rPr>
              <a:t>Why a new wellbeing framework?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100" y="1966496"/>
            <a:ext cx="87757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OECD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identifies teachers, schools and parents have a role to play in improving the wellbeing of 21</a:t>
            </a:r>
            <a:r>
              <a:rPr lang="en-AU" sz="2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 century children (Choi, 2018)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A need to align our approach to pastoral care with an </a:t>
            </a:r>
            <a:r>
              <a:rPr lang="en-AU" sz="2600" b="1" dirty="0">
                <a:latin typeface="Calibri" panose="020F0502020204030204" pitchFamily="34" charset="0"/>
                <a:cs typeface="Calibri" panose="020F0502020204030204" pitchFamily="34" charset="0"/>
              </a:rPr>
              <a:t>evidence-based </a:t>
            </a: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</a:p>
          <a:p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A framework allows ongoing auditing of programs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672" y="389659"/>
            <a:ext cx="4747491" cy="1143000"/>
          </a:xfrm>
        </p:spPr>
        <p:txBody>
          <a:bodyPr/>
          <a:lstStyle/>
          <a:p>
            <a:r>
              <a:rPr lang="en-AU" sz="3200" b="1" dirty="0">
                <a:latin typeface="dearJoe4" panose="02000400000000000000" pitchFamily="2" charset="0"/>
              </a:rPr>
              <a:t>Why Hearts &amp; Minds?</a:t>
            </a:r>
          </a:p>
        </p:txBody>
      </p:sp>
      <p:sp>
        <p:nvSpPr>
          <p:cNvPr id="3" name="Rectangle 2"/>
          <p:cNvSpPr/>
          <p:nvPr/>
        </p:nvSpPr>
        <p:spPr>
          <a:xfrm>
            <a:off x="528403" y="1840680"/>
            <a:ext cx="83496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Pastoral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Team has been investigating possible wellbeing frameworks for some </a:t>
            </a: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years – </a:t>
            </a:r>
            <a:r>
              <a:rPr lang="en-AU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needed to </a:t>
            </a: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 MBC’s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Explored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Positive Education</a:t>
            </a: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2 criteria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Evidence-based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Alignment with MBC’s values and mission</a:t>
            </a:r>
          </a:p>
          <a:p>
            <a:pPr lvl="1"/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2016 </a:t>
            </a: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investigated </a:t>
            </a:r>
            <a:r>
              <a:rPr lang="en-A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AU" sz="2400" i="1" dirty="0">
                <a:latin typeface="Calibri" panose="020F0502020204030204" pitchFamily="34" charset="0"/>
                <a:cs typeface="Calibri" panose="020F0502020204030204" pitchFamily="34" charset="0"/>
              </a:rPr>
              <a:t>5 Ways to Wellbeing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 and developed a proposal</a:t>
            </a:r>
            <a:endParaRPr lang="en-AU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672" y="389659"/>
            <a:ext cx="4747491" cy="1143000"/>
          </a:xfrm>
        </p:spPr>
        <p:txBody>
          <a:bodyPr/>
          <a:lstStyle/>
          <a:p>
            <a:r>
              <a:rPr lang="en-AU" sz="3200" b="1" dirty="0">
                <a:latin typeface="dearJoe4" panose="02000400000000000000" pitchFamily="2" charset="0"/>
              </a:rPr>
              <a:t>Why Hearts &amp; Minds?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982" y="1863635"/>
            <a:ext cx="83496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the </a:t>
            </a:r>
            <a:r>
              <a:rPr lang="en-AU" sz="2400" i="1" dirty="0">
                <a:latin typeface="Calibri" panose="020F0502020204030204" pitchFamily="34" charset="0"/>
                <a:cs typeface="Calibri" panose="020F0502020204030204" pitchFamily="34" charset="0"/>
              </a:rPr>
              <a:t>The 5 Ways to Wellbeing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A wellbeing framework developed by the UK’s New Economics Foundation (</a:t>
            </a:r>
            <a:r>
              <a:rPr lang="en-A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nef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lvl="1"/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Involved the development of a set of </a:t>
            </a: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 evidence-based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actions that would improve personal wellbeing (i.e. help individuals feel better and function better)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White">
  <a:themeElements>
    <a:clrScheme name="Title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itle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Ruby">
  <a:themeElements>
    <a:clrScheme name="title Rub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Rub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itle Rub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Rub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Rub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Rub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Rub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Rub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Rub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Rub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Rub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Rub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Rub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Rub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 Slide">
  <a:themeElements>
    <a:clrScheme name="Tex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xt Slid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urther Information Slide">
  <a:themeElements>
    <a:clrScheme name="Further Informat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urther Information Slid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urther Informat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rther Informat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rther Informat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rther Informat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rther Informat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rther Informat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rther Informat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rther Informat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rther Informat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rther Informat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rther Informat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rther Informat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itle White">
  <a:themeElements>
    <a:clrScheme name="1_Title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itle 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Title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itle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le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le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le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le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le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itle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705F31E7E05443960733D5EA09D812" ma:contentTypeVersion="13" ma:contentTypeDescription="Create a new document." ma:contentTypeScope="" ma:versionID="b5c73c433c430fd2f1d0559a0a573ee2">
  <xsd:schema xmlns:xsd="http://www.w3.org/2001/XMLSchema" xmlns:xs="http://www.w3.org/2001/XMLSchema" xmlns:p="http://schemas.microsoft.com/office/2006/metadata/properties" xmlns:ns2="f17ae7c6-c4e2-4f06-9780-d0df3ddcde29" targetNamespace="http://schemas.microsoft.com/office/2006/metadata/properties" ma:root="true" ma:fieldsID="f9223d25728952c1dd8a3c0729f6aea3" ns2:_="">
    <xsd:import namespace="f17ae7c6-c4e2-4f06-9780-d0df3ddcde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ae7c6-c4e2-4f06-9780-d0df3ddcde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98997E-435B-4A00-BE3E-AF0AB5563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7ae7c6-c4e2-4f06-9780-d0df3ddcde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53D571-32CA-4651-BDE0-40A0402DD77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17ae7c6-c4e2-4f06-9780-d0df3ddcde2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2E29EC-7C40-4876-A207-4DCECB1DA1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14902</TotalTime>
  <Words>2207</Words>
  <Application>Microsoft Office PowerPoint</Application>
  <PresentationFormat>On-screen Show (4:3)</PresentationFormat>
  <Paragraphs>416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dearJoe4</vt:lpstr>
      <vt:lpstr>Symbol</vt:lpstr>
      <vt:lpstr>Times New Roman</vt:lpstr>
      <vt:lpstr>Wingdings</vt:lpstr>
      <vt:lpstr>Title White</vt:lpstr>
      <vt:lpstr>title Ruby</vt:lpstr>
      <vt:lpstr>Custom Design</vt:lpstr>
      <vt:lpstr>Text Slide</vt:lpstr>
      <vt:lpstr>Further Information Slide</vt:lpstr>
      <vt:lpstr>1_Title White</vt:lpstr>
      <vt:lpstr>1_Custom Design</vt:lpstr>
      <vt:lpstr>2_Custom Design</vt:lpstr>
      <vt:lpstr>PowerPoint Presentation</vt:lpstr>
      <vt:lpstr>What will this workshop cover?</vt:lpstr>
      <vt:lpstr>Why a new wellbeing framework?</vt:lpstr>
      <vt:lpstr>Why a new wellbeing framework?</vt:lpstr>
      <vt:lpstr>Why a new wellbeing framework?</vt:lpstr>
      <vt:lpstr>Why a new wellbeing framework?</vt:lpstr>
      <vt:lpstr>Why a new wellbeing framework?</vt:lpstr>
      <vt:lpstr>Why Hearts &amp; Minds?</vt:lpstr>
      <vt:lpstr>Why Hearts &amp; Minds?</vt:lpstr>
      <vt:lpstr>Why Hearts &amp; Minds?</vt:lpstr>
      <vt:lpstr>Why Hearts &amp; Minds?</vt:lpstr>
      <vt:lpstr>Why Hearts &amp; Minds?</vt:lpstr>
      <vt:lpstr>Why Hearts &amp; Minds?</vt:lpstr>
      <vt:lpstr>Why Hearts &amp; Minds?</vt:lpstr>
      <vt:lpstr>Why Hearts &amp; Minds?</vt:lpstr>
      <vt:lpstr>Why Hearts &amp; Minds?</vt:lpstr>
      <vt:lpstr>Why Hearts and Minds?</vt:lpstr>
      <vt:lpstr>Why Hearts &amp; Minds?</vt:lpstr>
      <vt:lpstr>How will we apply the framework? </vt:lpstr>
      <vt:lpstr>How will we apply the framework? </vt:lpstr>
      <vt:lpstr>How was Hearts &amp; Minds launched? </vt:lpstr>
      <vt:lpstr>What about staff wellbeing? </vt:lpstr>
      <vt:lpstr>How will we measure the effectiveness of Hearts &amp; Minds? </vt:lpstr>
      <vt:lpstr>       How does Hearts &amp; Minds align with policy and procedures?  </vt:lpstr>
      <vt:lpstr>Hearts &amp; Minds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Nicola Lloyd</dc:creator>
  <cp:lastModifiedBy>Michelle Mckersey</cp:lastModifiedBy>
  <cp:revision>273</cp:revision>
  <cp:lastPrinted>2018-06-10T05:06:12Z</cp:lastPrinted>
  <dcterms:created xsi:type="dcterms:W3CDTF">2010-06-21T11:31:00Z</dcterms:created>
  <dcterms:modified xsi:type="dcterms:W3CDTF">2018-07-18T13:50:16Z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0x01010041705F31E7E05443960733D5EA09D812</vt:lpwstr>
  </property>
  <property fmtid="{D5CDD505-2E9C-101B-9397-08002B2CF9AE}" pid="3" name="SharedWithUsers">
    <vt:lpwstr>178;#Joe Hodges;#20;#Janet Stewart</vt:lpwstr>
  </property>
</Properties>
</file>