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FF0000"/>
    <a:srgbClr val="C4D853"/>
    <a:srgbClr val="F089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24" y="1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E5C87-37E0-4C46-ADC3-6040E9AEF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6FFF56-221A-4D7F-9027-FB7572908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9E252-4F75-4E4A-B012-A8F18BC61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10/7/18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489BC-13AD-4412-B9C6-24CFEE593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324B7-7232-469A-9D31-85C6169AD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201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1216F-9330-43D3-B626-A2A0A8A5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BADDE-DADA-44AA-95BD-CCCB3AA44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F94BB-DDF0-4599-AA43-6A2A675B2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10/7/18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F7636-10C6-488E-B1F8-5E0B11534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09796-D041-4466-9949-B72B4D3D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371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A81054-529E-41F2-9F4C-5F0A8387B0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3218E3-5EA2-4C3A-8C4F-A5D66E41E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91CC5-86A9-4FB7-88D9-020DDB064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10/7/18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6F3A8-A094-429B-88EA-F858FCEAA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80C64-C379-4FFE-90BB-623E0CE36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493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A3CD4-E6E6-46ED-8C47-97A2FE41A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C3DAB-04AE-41ED-B7A5-D2CE285A7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58676-4BBE-47AA-9DAD-722673AC6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10/7/18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11E90-19BA-4EEC-AE2D-0C6A7C920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62E46-032C-4005-8EFF-79F708284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108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3DE23-9DED-45A6-ACD5-697A5A52E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B53EA-897D-47E8-8DD0-E7D3E4D72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A757D-9CC4-4035-957F-E2547C599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10/7/18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8C64F-F14C-44EE-9016-8AF9A112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84356-9675-43E5-B35D-FCE7E81A6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9000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20BFD-9BA1-409F-B9A4-5C2384280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6F8C4-221D-4619-A2B7-5EA0858B0D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63FF0E-4ADE-4FCA-BB07-044B01E316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D69F14-54F6-44A6-AB60-F6ED4262B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10/7/18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90601-E279-4FC2-AA15-2D019C242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BCDE3-DA3B-4F43-81B1-8DB714D72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358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E289F-A1B4-4000-8ACE-F577DE238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487A1-E177-4C99-B8ED-F5D0EE1A4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E47CA-8393-485E-8766-48F7CA24C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9DB8F4-6014-4881-858D-7840DB9930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278A76-468F-4AFA-9EEF-A5936831C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209B27-7481-4077-950B-FE0C5B2A3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10/7/18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AC398-E1B8-46F8-87A4-EE5491A22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845E4F-448A-4025-B761-E2CC3B5C1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260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5EB91-DBA3-4423-922C-E4730F448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1B9D9A-F729-474B-B3A0-984D0C44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10/7/18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01CE-70AF-4111-B12D-B322DCFD6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789B8-70EA-4773-984E-498E4493B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7810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DD90F1-E687-495D-9010-459D0B1EF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10/7/18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E3738A-E019-47BD-AA93-AB49CAE4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E1820F-1E82-45F2-B1F2-74F02D4CA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997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DCFE-99ED-4F77-9209-1E2DA2579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07D9E-C197-46AF-A7EA-261CAA3BA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C8A08-7831-4CBE-9FEB-D6AB9A2953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685F2B-0003-4AB4-87AD-984BCDC04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10/7/18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B40DB-E8C9-4A11-83EE-530812480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A7D70-869A-430E-AE40-10CFCF66A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41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B23AA-725E-49AE-A1A7-DE1F30347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26550B-AD77-4383-9B77-5A4B89E3A9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8E56F2-7B95-4228-81E1-E22F2760A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3DE2A-7B24-496B-B15C-28ED4E2C2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96B0-5E2B-4EA4-8E3F-6B638CEFDCF2}" type="datetimeFigureOut">
              <a:rPr lang="en-AU" smtClean="0"/>
              <a:t>10/7/18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8418C2-136D-47F9-B79F-AE3ECBCBC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5644A-11D2-4E37-9783-26134E403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112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90699B-FF19-405C-AC6B-3B1A60149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2C09E-0DD4-4F13-9D8B-AFD0541F9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66794-8C06-4DE6-8220-D3F9630B8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B96B0-5E2B-4EA4-8E3F-6B638CEFDCF2}" type="datetimeFigureOut">
              <a:rPr lang="en-AU" smtClean="0"/>
              <a:t>10/7/18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F7A93-5FE6-4185-8B09-C44B2B623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724F7-89D5-4216-945C-311B84776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A884A-82DE-4E69-81A4-C2155356B5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112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justincoulson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4609742-AF89-470E-BF8B-5D23B470A4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99429"/>
              </p:ext>
            </p:extLst>
          </p:nvPr>
        </p:nvGraphicFramePr>
        <p:xfrm>
          <a:off x="8850154" y="3348037"/>
          <a:ext cx="3278120" cy="3461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3" imgW="2441160" imgH="2578320" progId="">
                  <p:embed/>
                </p:oleObj>
              </mc:Choice>
              <mc:Fallback>
                <p:oleObj r:id="rId3" imgW="2441160" imgH="2578320" progId="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B4609742-AF89-470E-BF8B-5D23B470A4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50154" y="3348037"/>
                        <a:ext cx="3278120" cy="34614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2C4303D-4294-4534-A733-A9F6C624D4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Positive Psychology: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5B654-9467-4234-8CC2-EF65DE7341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sz="3600" dirty="0"/>
              <a:t>Where (and How) to Start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D52B3AE-A100-0D48-A4EE-C3E14292C440}"/>
              </a:ext>
            </a:extLst>
          </p:cNvPr>
          <p:cNvSpPr txBox="1">
            <a:spLocks/>
          </p:cNvSpPr>
          <p:nvPr/>
        </p:nvSpPr>
        <p:spPr>
          <a:xfrm>
            <a:off x="1524000" y="5735636"/>
            <a:ext cx="9144000" cy="836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3600" b="1" dirty="0">
                <a:solidFill>
                  <a:srgbClr val="F08921"/>
                </a:solidFill>
              </a:rPr>
              <a:t>DR JUSTIN COULSON, PhD</a:t>
            </a:r>
          </a:p>
        </p:txBody>
      </p:sp>
    </p:spTree>
    <p:extLst>
      <p:ext uri="{BB962C8B-B14F-4D97-AF65-F5344CB8AC3E}">
        <p14:creationId xmlns:p14="http://schemas.microsoft.com/office/powerpoint/2010/main" val="609555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436DC64-4560-7549-B541-84F94131877D}"/>
              </a:ext>
            </a:extLst>
          </p:cNvPr>
          <p:cNvSpPr/>
          <p:nvPr/>
        </p:nvSpPr>
        <p:spPr>
          <a:xfrm>
            <a:off x="1963658" y="2759853"/>
            <a:ext cx="8368441" cy="1085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AU" sz="4800" b="1" dirty="0">
                <a:solidFill>
                  <a:srgbClr val="0070C0"/>
                </a:solidFill>
                <a:latin typeface="+mj-lt"/>
              </a:rPr>
              <a:t>With a team of leaders</a:t>
            </a:r>
          </a:p>
        </p:txBody>
      </p:sp>
    </p:spTree>
    <p:extLst>
      <p:ext uri="{BB962C8B-B14F-4D97-AF65-F5344CB8AC3E}">
        <p14:creationId xmlns:p14="http://schemas.microsoft.com/office/powerpoint/2010/main" val="2697763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436DC64-4560-7549-B541-84F94131877D}"/>
              </a:ext>
            </a:extLst>
          </p:cNvPr>
          <p:cNvSpPr/>
          <p:nvPr/>
        </p:nvSpPr>
        <p:spPr>
          <a:xfrm>
            <a:off x="1963658" y="1455299"/>
            <a:ext cx="8368441" cy="5148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b="1" dirty="0">
                <a:solidFill>
                  <a:srgbClr val="0070C0"/>
                </a:solidFill>
                <a:latin typeface="+mj-lt"/>
              </a:rPr>
              <a:t>With buy-in</a:t>
            </a:r>
          </a:p>
          <a:p>
            <a:pPr marL="971550" lvl="1" indent="-51435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3200" dirty="0"/>
              <a:t>Why focus on wellbeing?</a:t>
            </a:r>
          </a:p>
          <a:p>
            <a:pPr marL="971550" lvl="1" indent="-51435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3200" dirty="0"/>
              <a:t>What are we doing with wellbeing?</a:t>
            </a:r>
          </a:p>
          <a:p>
            <a:pPr marL="971550" lvl="1" indent="-51435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3200" dirty="0"/>
              <a:t>What is our timeframe?</a:t>
            </a:r>
          </a:p>
          <a:p>
            <a:pPr marL="971550" lvl="1" indent="-51435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3200" dirty="0"/>
              <a:t>How can we measure this?</a:t>
            </a:r>
          </a:p>
          <a:p>
            <a:pPr>
              <a:lnSpc>
                <a:spcPct val="150000"/>
              </a:lnSpc>
            </a:pPr>
            <a:endParaRPr lang="en-AU" sz="4800" b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4157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436DC64-4560-7549-B541-84F94131877D}"/>
              </a:ext>
            </a:extLst>
          </p:cNvPr>
          <p:cNvSpPr/>
          <p:nvPr/>
        </p:nvSpPr>
        <p:spPr>
          <a:xfrm>
            <a:off x="1963658" y="2759853"/>
            <a:ext cx="8368441" cy="1085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AU" sz="4800" b="1" dirty="0">
                <a:solidFill>
                  <a:srgbClr val="0070C0"/>
                </a:solidFill>
                <a:latin typeface="+mj-lt"/>
              </a:rPr>
              <a:t>With experienced guides</a:t>
            </a:r>
          </a:p>
        </p:txBody>
      </p:sp>
    </p:spTree>
    <p:extLst>
      <p:ext uri="{BB962C8B-B14F-4D97-AF65-F5344CB8AC3E}">
        <p14:creationId xmlns:p14="http://schemas.microsoft.com/office/powerpoint/2010/main" val="3661653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456F1C6-36C6-224D-86E7-0B78003074BF}"/>
              </a:ext>
            </a:extLst>
          </p:cNvPr>
          <p:cNvSpPr/>
          <p:nvPr/>
        </p:nvSpPr>
        <p:spPr>
          <a:xfrm>
            <a:off x="1963658" y="1122363"/>
            <a:ext cx="8368441" cy="6287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b="1" dirty="0">
                <a:solidFill>
                  <a:srgbClr val="0070C0"/>
                </a:solidFill>
                <a:latin typeface="+mj-lt"/>
              </a:rPr>
              <a:t>How to start?</a:t>
            </a:r>
          </a:p>
          <a:p>
            <a:pPr marL="971550" lvl="1" indent="-51435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2800" dirty="0"/>
              <a:t>Slowly</a:t>
            </a:r>
          </a:p>
          <a:p>
            <a:pPr marL="971550" lvl="1" indent="-51435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2800" dirty="0"/>
              <a:t>With the right information</a:t>
            </a:r>
          </a:p>
          <a:p>
            <a:pPr marL="971550" lvl="1" indent="-51435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2800" dirty="0"/>
              <a:t>With ideas that are fresh, but familiar</a:t>
            </a:r>
          </a:p>
          <a:p>
            <a:pPr marL="1485900" lvl="2" indent="-571500">
              <a:buClr>
                <a:srgbClr val="F08921"/>
              </a:buClr>
              <a:buFont typeface="+mj-lt"/>
              <a:buAutoNum type="romanUcPeriod"/>
            </a:pPr>
            <a:r>
              <a:rPr lang="en-AU" sz="2800" dirty="0"/>
              <a:t>Strengths</a:t>
            </a:r>
          </a:p>
          <a:p>
            <a:pPr marL="1485900" lvl="2" indent="-571500">
              <a:buClr>
                <a:srgbClr val="F08921"/>
              </a:buClr>
              <a:buFont typeface="+mj-lt"/>
              <a:buAutoNum type="romanUcPeriod"/>
            </a:pPr>
            <a:r>
              <a:rPr lang="en-AU" sz="2800" dirty="0"/>
              <a:t>Mindfulness</a:t>
            </a:r>
          </a:p>
          <a:p>
            <a:pPr marL="1485900" lvl="2" indent="-571500">
              <a:buClr>
                <a:srgbClr val="F08921"/>
              </a:buClr>
              <a:buFont typeface="+mj-lt"/>
              <a:buAutoNum type="romanUcPeriod"/>
            </a:pPr>
            <a:r>
              <a:rPr lang="en-AU" sz="2800" dirty="0"/>
              <a:t>Grit</a:t>
            </a:r>
          </a:p>
          <a:p>
            <a:pPr marL="1485900" lvl="2" indent="-571500">
              <a:buClr>
                <a:srgbClr val="F08921"/>
              </a:buClr>
              <a:buFont typeface="+mj-lt"/>
              <a:buAutoNum type="romanUcPeriod"/>
            </a:pPr>
            <a:r>
              <a:rPr lang="en-AU" sz="2800" dirty="0"/>
              <a:t>Gratitude</a:t>
            </a:r>
          </a:p>
          <a:p>
            <a:pPr marL="1485900" lvl="2" indent="-571500">
              <a:buClr>
                <a:srgbClr val="F08921"/>
              </a:buClr>
              <a:buFont typeface="+mj-lt"/>
              <a:buAutoNum type="romanUcPeriod"/>
            </a:pPr>
            <a:r>
              <a:rPr lang="en-AU" sz="2800" dirty="0"/>
              <a:t>Hope</a:t>
            </a:r>
          </a:p>
          <a:p>
            <a:pPr>
              <a:lnSpc>
                <a:spcPct val="150000"/>
              </a:lnSpc>
            </a:pPr>
            <a:endParaRPr lang="en-AU" sz="4800" b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183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D2BFE00-F265-4C4B-92E9-70FADD537435}"/>
              </a:ext>
            </a:extLst>
          </p:cNvPr>
          <p:cNvSpPr/>
          <p:nvPr/>
        </p:nvSpPr>
        <p:spPr>
          <a:xfrm>
            <a:off x="1963658" y="1670134"/>
            <a:ext cx="836844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AU" sz="4800" b="1" dirty="0">
                <a:solidFill>
                  <a:srgbClr val="FF0000"/>
                </a:solidFill>
                <a:latin typeface="+mj-lt"/>
              </a:rPr>
              <a:t>Want to know more?</a:t>
            </a:r>
          </a:p>
          <a:p>
            <a:pPr algn="ctr"/>
            <a:br>
              <a:rPr lang="en-AU" sz="4800" b="1" dirty="0">
                <a:solidFill>
                  <a:srgbClr val="4472C4"/>
                </a:solidFill>
                <a:latin typeface="+mj-lt"/>
              </a:rPr>
            </a:br>
            <a:r>
              <a:rPr lang="en-AU" sz="4800" b="1" dirty="0">
                <a:solidFill>
                  <a:srgbClr val="4472C4"/>
                </a:solidFill>
                <a:latin typeface="+mj-lt"/>
              </a:rPr>
              <a:t>Justin Coulson, PhD</a:t>
            </a:r>
          </a:p>
          <a:p>
            <a:pPr algn="ctr"/>
            <a:r>
              <a:rPr lang="en-AU" sz="2800" b="1" dirty="0">
                <a:solidFill>
                  <a:srgbClr val="4472C4"/>
                </a:solidFill>
                <a:latin typeface="+mj-lt"/>
                <a:hlinkClick r:id="rId3"/>
              </a:rPr>
              <a:t>Justincoulson.com</a:t>
            </a:r>
          </a:p>
          <a:p>
            <a:pPr algn="ctr"/>
            <a:r>
              <a:rPr lang="en-AU" sz="2800" b="1" dirty="0">
                <a:solidFill>
                  <a:srgbClr val="4472C4"/>
                </a:solidFill>
                <a:latin typeface="+mj-lt"/>
                <a:hlinkClick r:id="rId3"/>
              </a:rPr>
              <a:t>info@justincoulson.com</a:t>
            </a:r>
            <a:endParaRPr lang="en-AU" sz="2800" b="1" dirty="0">
              <a:solidFill>
                <a:srgbClr val="4472C4"/>
              </a:solidFill>
              <a:latin typeface="+mj-lt"/>
            </a:endParaRPr>
          </a:p>
          <a:p>
            <a:pPr algn="ctr"/>
            <a:r>
              <a:rPr lang="en-AU" sz="2800" b="1" dirty="0" err="1">
                <a:solidFill>
                  <a:srgbClr val="4472C4"/>
                </a:solidFill>
                <a:latin typeface="+mj-lt"/>
              </a:rPr>
              <a:t>Facebook.com</a:t>
            </a:r>
            <a:r>
              <a:rPr lang="en-AU" sz="2800" b="1" dirty="0">
                <a:solidFill>
                  <a:srgbClr val="4472C4"/>
                </a:solidFill>
                <a:latin typeface="+mj-lt"/>
              </a:rPr>
              <a:t>/</a:t>
            </a:r>
            <a:r>
              <a:rPr lang="en-AU" sz="2800" b="1" dirty="0" err="1">
                <a:solidFill>
                  <a:srgbClr val="4472C4"/>
                </a:solidFill>
                <a:latin typeface="+mj-lt"/>
              </a:rPr>
              <a:t>drjustincoulson</a:t>
            </a:r>
            <a:endParaRPr lang="en-AU" sz="2800" b="1" dirty="0">
              <a:solidFill>
                <a:srgbClr val="4472C4"/>
              </a:solidFill>
              <a:latin typeface="+mj-lt"/>
            </a:endParaRPr>
          </a:p>
          <a:p>
            <a:pPr algn="ctr"/>
            <a:r>
              <a:rPr lang="en-AU" sz="2800" b="1" dirty="0">
                <a:solidFill>
                  <a:srgbClr val="4472C4"/>
                </a:solidFill>
                <a:latin typeface="+mj-lt"/>
              </a:rPr>
              <a:t>07) 3102 4641</a:t>
            </a:r>
          </a:p>
        </p:txBody>
      </p:sp>
    </p:spTree>
    <p:extLst>
      <p:ext uri="{BB962C8B-B14F-4D97-AF65-F5344CB8AC3E}">
        <p14:creationId xmlns:p14="http://schemas.microsoft.com/office/powerpoint/2010/main" val="210888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4303D-4294-4534-A733-A9F6C624D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199"/>
            <a:ext cx="9144000" cy="2387600"/>
          </a:xfrm>
        </p:spPr>
        <p:txBody>
          <a:bodyPr anchor="ctr"/>
          <a:lstStyle/>
          <a:p>
            <a:r>
              <a:rPr lang="en-AU" b="1" dirty="0">
                <a:solidFill>
                  <a:srgbClr val="C4D853"/>
                </a:solidFill>
              </a:rPr>
              <a:t>What are the </a:t>
            </a:r>
            <a:br>
              <a:rPr lang="en-AU" b="1" dirty="0">
                <a:solidFill>
                  <a:srgbClr val="C4D853"/>
                </a:solidFill>
              </a:rPr>
            </a:br>
            <a:r>
              <a:rPr lang="en-AU" b="1" dirty="0">
                <a:solidFill>
                  <a:srgbClr val="C4D853"/>
                </a:solidFill>
              </a:rPr>
              <a:t>stumbling blocks?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947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4303D-4294-4534-A733-A9F6C624D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199"/>
            <a:ext cx="9144000" cy="2387600"/>
          </a:xfrm>
        </p:spPr>
        <p:txBody>
          <a:bodyPr anchor="ctr"/>
          <a:lstStyle/>
          <a:p>
            <a:r>
              <a:rPr lang="en-AU" b="1" dirty="0">
                <a:solidFill>
                  <a:srgbClr val="C4D853"/>
                </a:solidFill>
              </a:rPr>
              <a:t>Are schools responsible </a:t>
            </a:r>
            <a:br>
              <a:rPr lang="en-AU" b="1" dirty="0">
                <a:solidFill>
                  <a:srgbClr val="C4D853"/>
                </a:solidFill>
              </a:rPr>
            </a:br>
            <a:r>
              <a:rPr lang="en-AU" b="1" dirty="0">
                <a:solidFill>
                  <a:srgbClr val="C4D853"/>
                </a:solidFill>
              </a:rPr>
              <a:t>for wellbeing?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936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86CDDE3-B641-0941-825D-DF2A14701ED7}"/>
              </a:ext>
            </a:extLst>
          </p:cNvPr>
          <p:cNvSpPr/>
          <p:nvPr/>
        </p:nvSpPr>
        <p:spPr>
          <a:xfrm>
            <a:off x="968480" y="1543689"/>
            <a:ext cx="10358798" cy="4640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3200" b="1" dirty="0">
                <a:solidFill>
                  <a:srgbClr val="4472C4"/>
                </a:solidFill>
                <a:latin typeface="+mj-lt"/>
              </a:rPr>
              <a:t>Questions to consider:</a:t>
            </a:r>
          </a:p>
          <a:p>
            <a:pPr marL="800100" lvl="1" indent="-34290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2400" dirty="0">
                <a:solidFill>
                  <a:srgbClr val="222222"/>
                </a:solidFill>
                <a:latin typeface="Arial" panose="020B0604020202020204" pitchFamily="34" charset="0"/>
              </a:rPr>
              <a:t>To what extent is it the role of schools to tackle and teach mental health?</a:t>
            </a:r>
          </a:p>
          <a:p>
            <a:pPr marL="800100" lvl="1" indent="-34290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2400" dirty="0">
                <a:solidFill>
                  <a:srgbClr val="222222"/>
                </a:solidFill>
                <a:latin typeface="Arial" panose="020B0604020202020204" pitchFamily="34" charset="0"/>
              </a:rPr>
              <a:t>What strategies or programs do you have in place for improving wellbeing?</a:t>
            </a:r>
          </a:p>
          <a:p>
            <a:pPr marL="800100" lvl="1" indent="-34290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2400" dirty="0">
                <a:solidFill>
                  <a:srgbClr val="222222"/>
                </a:solidFill>
                <a:latin typeface="Arial" panose="020B0604020202020204" pitchFamily="34" charset="0"/>
              </a:rPr>
              <a:t>How literate is your staff when it comes to wellbeing?</a:t>
            </a:r>
          </a:p>
          <a:p>
            <a:pPr marL="800100" lvl="1" indent="-34290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2400" dirty="0">
                <a:solidFill>
                  <a:srgbClr val="222222"/>
                </a:solidFill>
                <a:latin typeface="Arial" panose="020B0604020202020204" pitchFamily="34" charset="0"/>
              </a:rPr>
              <a:t>To what extent are staff living well?</a:t>
            </a:r>
          </a:p>
          <a:p>
            <a:pPr marL="800100" lvl="1" indent="-34290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2400" dirty="0">
                <a:solidFill>
                  <a:srgbClr val="222222"/>
                </a:solidFill>
                <a:latin typeface="Arial" panose="020B0604020202020204" pitchFamily="34" charset="0"/>
              </a:rPr>
              <a:t>To what extent are students (and families) living well?</a:t>
            </a:r>
            <a:endParaRPr lang="en-AU" sz="2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86CDDE3-B641-0941-825D-DF2A14701ED7}"/>
              </a:ext>
            </a:extLst>
          </p:cNvPr>
          <p:cNvSpPr/>
          <p:nvPr/>
        </p:nvSpPr>
        <p:spPr>
          <a:xfrm>
            <a:off x="968480" y="2094225"/>
            <a:ext cx="1035879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4000" dirty="0"/>
              <a:t>“There is substantial evidence from well controlled studies that skills that increase resilience, positive emotion, engagement, and meaning can be taught to school children.” </a:t>
            </a:r>
          </a:p>
          <a:p>
            <a:pPr algn="ctr"/>
            <a:endParaRPr lang="en-AU" sz="4000" dirty="0"/>
          </a:p>
          <a:p>
            <a:pPr algn="ctr"/>
            <a:r>
              <a:rPr lang="en-AU" sz="2400" b="1" dirty="0">
                <a:solidFill>
                  <a:srgbClr val="F08921"/>
                </a:solidFill>
              </a:rPr>
              <a:t>(Seligman, Ernst, Gillham, </a:t>
            </a:r>
            <a:r>
              <a:rPr lang="en-AU" sz="2400" b="1" dirty="0" err="1">
                <a:solidFill>
                  <a:srgbClr val="F08921"/>
                </a:solidFill>
              </a:rPr>
              <a:t>Reivich</a:t>
            </a:r>
            <a:r>
              <a:rPr lang="en-AU" sz="2400" b="1" dirty="0">
                <a:solidFill>
                  <a:srgbClr val="F08921"/>
                </a:solidFill>
              </a:rPr>
              <a:t>, &amp; </a:t>
            </a:r>
            <a:r>
              <a:rPr lang="en-AU" sz="2400" b="1" dirty="0" err="1">
                <a:solidFill>
                  <a:srgbClr val="F08921"/>
                </a:solidFill>
              </a:rPr>
              <a:t>Linkins</a:t>
            </a:r>
            <a:r>
              <a:rPr lang="en-AU" sz="2400" b="1" dirty="0">
                <a:solidFill>
                  <a:srgbClr val="F08921"/>
                </a:solidFill>
              </a:rPr>
              <a:t>, 2009.)</a:t>
            </a:r>
          </a:p>
        </p:txBody>
      </p:sp>
    </p:spTree>
    <p:extLst>
      <p:ext uri="{BB962C8B-B14F-4D97-AF65-F5344CB8AC3E}">
        <p14:creationId xmlns:p14="http://schemas.microsoft.com/office/powerpoint/2010/main" val="19893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4303D-4294-4534-A733-A9F6C624D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199"/>
            <a:ext cx="9144000" cy="2387600"/>
          </a:xfrm>
        </p:spPr>
        <p:txBody>
          <a:bodyPr anchor="ctr"/>
          <a:lstStyle/>
          <a:p>
            <a:r>
              <a:rPr lang="en-AU" b="1" dirty="0">
                <a:solidFill>
                  <a:srgbClr val="FF0000"/>
                </a:solidFill>
              </a:rPr>
              <a:t>Where do we start?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863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4303D-4294-4534-A733-A9F6C624D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2217680"/>
            <a:ext cx="10058400" cy="2170545"/>
          </a:xfrm>
        </p:spPr>
        <p:txBody>
          <a:bodyPr anchor="ctr">
            <a:normAutofit/>
          </a:bodyPr>
          <a:lstStyle/>
          <a:p>
            <a:r>
              <a:rPr lang="en-AU" sz="4800" b="1" dirty="0">
                <a:solidFill>
                  <a:srgbClr val="0070C0"/>
                </a:solidFill>
              </a:rPr>
              <a:t>With you!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  <p:sp>
        <p:nvSpPr>
          <p:cNvPr id="10" name="Rectangle 5">
            <a:extLst>
              <a:ext uri="{FF2B5EF4-FFF2-40B4-BE49-F238E27FC236}">
                <a16:creationId xmlns:a16="http://schemas.microsoft.com/office/drawing/2014/main" id="{749029CA-F21F-204B-8FD6-BD45AC080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With you 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Segoe UI Emoji" panose="020B0502040204020203" pitchFamily="34" charset="0"/>
                <a:cs typeface="Arial" panose="020B0604020202020204" pitchFamily="34" charset="0"/>
              </a:rPr>
              <a:t>  </a:t>
            </a:r>
            <a:endParaRPr kumimoji="0" lang="en-US" altLang="en-US" sz="3800" b="0" i="0" u="none" strike="noStrike" cap="none" normalizeH="0" baseline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>
              <a:ln>
                <a:noFill/>
              </a:ln>
              <a:solidFill>
                <a:srgbClr val="222222"/>
              </a:solidFill>
              <a:effectLst/>
              <a:latin typeface="Segoe UI Emoji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2054" name="Picture 6" descr="😊">
            <a:extLst>
              <a:ext uri="{FF2B5EF4-FFF2-40B4-BE49-F238E27FC236}">
                <a16:creationId xmlns:a16="http://schemas.microsoft.com/office/drawing/2014/main" id="{13B7364D-76BF-5A4F-977B-76393A126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730" y="3905248"/>
            <a:ext cx="609600" cy="60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908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86CDDE3-B641-0941-825D-DF2A14701ED7}"/>
              </a:ext>
            </a:extLst>
          </p:cNvPr>
          <p:cNvSpPr/>
          <p:nvPr/>
        </p:nvSpPr>
        <p:spPr>
          <a:xfrm>
            <a:off x="1963658" y="1455299"/>
            <a:ext cx="8368441" cy="4817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b="1" dirty="0">
                <a:solidFill>
                  <a:srgbClr val="0070C0"/>
                </a:solidFill>
                <a:latin typeface="+mj-lt"/>
              </a:rPr>
              <a:t>With the research…</a:t>
            </a:r>
          </a:p>
          <a:p>
            <a:pPr marL="971550" lvl="1" indent="-51435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3200" dirty="0"/>
              <a:t>Use the right language</a:t>
            </a:r>
          </a:p>
          <a:p>
            <a:pPr marL="1885950" lvl="3" indent="-514350">
              <a:lnSpc>
                <a:spcPct val="150000"/>
              </a:lnSpc>
              <a:buClr>
                <a:srgbClr val="F08921"/>
              </a:buClr>
              <a:buFont typeface="Arial" panose="020B0604020202020204" pitchFamily="34" charset="0"/>
              <a:buChar char="•"/>
            </a:pPr>
            <a:r>
              <a:rPr lang="en-AU" sz="3200" dirty="0"/>
              <a:t>EG what is wellbeing?</a:t>
            </a:r>
          </a:p>
          <a:p>
            <a:pPr marL="971550" lvl="1" indent="-51435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3200" dirty="0"/>
              <a:t>Rely on the evidence</a:t>
            </a:r>
          </a:p>
          <a:p>
            <a:pPr marL="971550" lvl="1" indent="-51435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3200" dirty="0"/>
              <a:t>Find mentors and guides</a:t>
            </a:r>
          </a:p>
          <a:p>
            <a:pPr marL="971550" lvl="1" indent="-51435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3200" dirty="0"/>
              <a:t>Complete a course or program</a:t>
            </a:r>
          </a:p>
        </p:txBody>
      </p:sp>
    </p:spTree>
    <p:extLst>
      <p:ext uri="{BB962C8B-B14F-4D97-AF65-F5344CB8AC3E}">
        <p14:creationId xmlns:p14="http://schemas.microsoft.com/office/powerpoint/2010/main" val="89190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7664F24-7ACA-4859-A04B-EF4545A2ECDE}"/>
              </a:ext>
            </a:extLst>
          </p:cNvPr>
          <p:cNvSpPr/>
          <p:nvPr/>
        </p:nvSpPr>
        <p:spPr>
          <a:xfrm>
            <a:off x="0" y="1"/>
            <a:ext cx="12128274" cy="2524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72807-4065-4A97-BEC1-D7A0777CEE67}"/>
              </a:ext>
            </a:extLst>
          </p:cNvPr>
          <p:cNvSpPr/>
          <p:nvPr/>
        </p:nvSpPr>
        <p:spPr>
          <a:xfrm>
            <a:off x="12110846" y="-1"/>
            <a:ext cx="184912" cy="6858000"/>
          </a:xfrm>
          <a:prstGeom prst="rect">
            <a:avLst/>
          </a:prstGeom>
          <a:solidFill>
            <a:srgbClr val="C4D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387C5-527F-43E4-9158-03A7A20B6950}"/>
              </a:ext>
            </a:extLst>
          </p:cNvPr>
          <p:cNvSpPr/>
          <p:nvPr/>
        </p:nvSpPr>
        <p:spPr>
          <a:xfrm>
            <a:off x="0" y="6605517"/>
            <a:ext cx="12307060" cy="2524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400" dirty="0"/>
              <a:t>www.PESA.edu.au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AU" sz="1200" dirty="0"/>
              <a:t>© PESA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77E033-B38D-4646-8DD4-EC27D6B4616A}"/>
              </a:ext>
            </a:extLst>
          </p:cNvPr>
          <p:cNvSpPr/>
          <p:nvPr/>
        </p:nvSpPr>
        <p:spPr>
          <a:xfrm>
            <a:off x="0" y="252483"/>
            <a:ext cx="184912" cy="6605517"/>
          </a:xfrm>
          <a:prstGeom prst="rect">
            <a:avLst/>
          </a:prstGeom>
          <a:solidFill>
            <a:srgbClr val="F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F44A9D8-827D-48C3-8744-4D2406480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9" y="349567"/>
            <a:ext cx="2662158" cy="77279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436DC64-4560-7549-B541-84F94131877D}"/>
              </a:ext>
            </a:extLst>
          </p:cNvPr>
          <p:cNvSpPr/>
          <p:nvPr/>
        </p:nvSpPr>
        <p:spPr>
          <a:xfrm>
            <a:off x="1963658" y="1455299"/>
            <a:ext cx="8368441" cy="4078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b="1" dirty="0">
                <a:solidFill>
                  <a:srgbClr val="0070C0"/>
                </a:solidFill>
                <a:latin typeface="+mj-lt"/>
              </a:rPr>
              <a:t>With a model…</a:t>
            </a:r>
          </a:p>
          <a:p>
            <a:pPr marL="971550" lvl="1" indent="-51435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3200" dirty="0"/>
              <a:t>PERMA</a:t>
            </a:r>
          </a:p>
          <a:p>
            <a:pPr marL="800100" lvl="1" indent="-34290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3200" dirty="0"/>
              <a:t>  SDT</a:t>
            </a:r>
          </a:p>
          <a:p>
            <a:pPr marL="800100" lvl="1" indent="-34290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3200" dirty="0"/>
              <a:t>  5 Ways of Wellbeing</a:t>
            </a:r>
          </a:p>
          <a:p>
            <a:pPr marL="800100" lvl="1" indent="-342900">
              <a:lnSpc>
                <a:spcPct val="150000"/>
              </a:lnSpc>
              <a:buClr>
                <a:srgbClr val="F08921"/>
              </a:buClr>
              <a:buFont typeface="+mj-lt"/>
              <a:buAutoNum type="alphaLcPeriod"/>
            </a:pPr>
            <a:r>
              <a:rPr lang="en-AU" sz="3200" dirty="0"/>
              <a:t>  Build your own</a:t>
            </a:r>
          </a:p>
        </p:txBody>
      </p:sp>
    </p:spTree>
    <p:extLst>
      <p:ext uri="{BB962C8B-B14F-4D97-AF65-F5344CB8AC3E}">
        <p14:creationId xmlns:p14="http://schemas.microsoft.com/office/powerpoint/2010/main" val="353476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380</Words>
  <Application>Microsoft Macintosh PowerPoint</Application>
  <PresentationFormat>Widescreen</PresentationFormat>
  <Paragraphs>65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Segoe UI Emoji</vt:lpstr>
      <vt:lpstr>Office Theme</vt:lpstr>
      <vt:lpstr>Positive Psychology:</vt:lpstr>
      <vt:lpstr>What are the  stumbling blocks?</vt:lpstr>
      <vt:lpstr>Are schools responsible  for wellbeing?</vt:lpstr>
      <vt:lpstr>PowerPoint Presentation</vt:lpstr>
      <vt:lpstr>PowerPoint Presentation</vt:lpstr>
      <vt:lpstr>Where do we start?</vt:lpstr>
      <vt:lpstr>With you!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Marita Hayes-Brown</dc:creator>
  <cp:lastModifiedBy>Evelynne Hatchard</cp:lastModifiedBy>
  <cp:revision>5</cp:revision>
  <dcterms:created xsi:type="dcterms:W3CDTF">2017-10-13T00:03:39Z</dcterms:created>
  <dcterms:modified xsi:type="dcterms:W3CDTF">2018-07-10T10:50:37Z</dcterms:modified>
</cp:coreProperties>
</file>