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70" r:id="rId5"/>
    <p:sldId id="261" r:id="rId6"/>
    <p:sldId id="263" r:id="rId7"/>
    <p:sldId id="258" r:id="rId8"/>
    <p:sldId id="264" r:id="rId9"/>
    <p:sldId id="266" r:id="rId10"/>
    <p:sldId id="265" r:id="rId11"/>
    <p:sldId id="267" r:id="rId12"/>
    <p:sldId id="268" r:id="rId13"/>
    <p:sldId id="271" r:id="rId14"/>
    <p:sldId id="273" r:id="rId15"/>
    <p:sldId id="262" r:id="rId16"/>
    <p:sldId id="269"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6" d="100"/>
          <a:sy n="96" d="100"/>
        </p:scale>
        <p:origin x="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5C87-37E0-4C46-ADC3-6040E9AEF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96FFF56-221A-4D7F-9027-FB7572908B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959E252-4F75-4E4A-B012-A8F18BC61B70}"/>
              </a:ext>
            </a:extLst>
          </p:cNvPr>
          <p:cNvSpPr>
            <a:spLocks noGrp="1"/>
          </p:cNvSpPr>
          <p:nvPr>
            <p:ph type="dt" sz="half" idx="10"/>
          </p:nvPr>
        </p:nvSpPr>
        <p:spPr/>
        <p:txBody>
          <a:bodyPr/>
          <a:lstStyle/>
          <a:p>
            <a:fld id="{0B4B96B0-5E2B-4EA4-8E3F-6B638CEFDCF2}" type="datetimeFigureOut">
              <a:rPr lang="en-AU" smtClean="0"/>
              <a:t>21/07/2018</a:t>
            </a:fld>
            <a:endParaRPr lang="en-AU"/>
          </a:p>
        </p:txBody>
      </p:sp>
      <p:sp>
        <p:nvSpPr>
          <p:cNvPr id="5" name="Footer Placeholder 4">
            <a:extLst>
              <a:ext uri="{FF2B5EF4-FFF2-40B4-BE49-F238E27FC236}">
                <a16:creationId xmlns:a16="http://schemas.microsoft.com/office/drawing/2014/main" id="{541489BC-13AD-4412-B9C6-24CFEE593B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4324B7-7232-469A-9D31-85C6169AD826}"/>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226201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216F-9330-43D3-B626-A2A0A8A5DDE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05BADDE-DADA-44AA-95BD-CCCB3AA446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01F94BB-DDF0-4599-AA43-6A2A675B20E1}"/>
              </a:ext>
            </a:extLst>
          </p:cNvPr>
          <p:cNvSpPr>
            <a:spLocks noGrp="1"/>
          </p:cNvSpPr>
          <p:nvPr>
            <p:ph type="dt" sz="half" idx="10"/>
          </p:nvPr>
        </p:nvSpPr>
        <p:spPr/>
        <p:txBody>
          <a:bodyPr/>
          <a:lstStyle/>
          <a:p>
            <a:fld id="{0B4B96B0-5E2B-4EA4-8E3F-6B638CEFDCF2}" type="datetimeFigureOut">
              <a:rPr lang="en-AU" smtClean="0"/>
              <a:t>21/07/2018</a:t>
            </a:fld>
            <a:endParaRPr lang="en-AU"/>
          </a:p>
        </p:txBody>
      </p:sp>
      <p:sp>
        <p:nvSpPr>
          <p:cNvPr id="5" name="Footer Placeholder 4">
            <a:extLst>
              <a:ext uri="{FF2B5EF4-FFF2-40B4-BE49-F238E27FC236}">
                <a16:creationId xmlns:a16="http://schemas.microsoft.com/office/drawing/2014/main" id="{B6FF7636-10C6-488E-B1F8-5E0B1153484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2009796-D041-4466-9949-B72B4D3DA6E0}"/>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424371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A81054-529E-41F2-9F4C-5F0A8387B0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33218E3-5EA2-4C3A-8C4F-A5D66E41E8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4291CC5-86A9-4FB7-88D9-020DDB064F0F}"/>
              </a:ext>
            </a:extLst>
          </p:cNvPr>
          <p:cNvSpPr>
            <a:spLocks noGrp="1"/>
          </p:cNvSpPr>
          <p:nvPr>
            <p:ph type="dt" sz="half" idx="10"/>
          </p:nvPr>
        </p:nvSpPr>
        <p:spPr/>
        <p:txBody>
          <a:bodyPr/>
          <a:lstStyle/>
          <a:p>
            <a:fld id="{0B4B96B0-5E2B-4EA4-8E3F-6B638CEFDCF2}" type="datetimeFigureOut">
              <a:rPr lang="en-AU" smtClean="0"/>
              <a:t>21/07/2018</a:t>
            </a:fld>
            <a:endParaRPr lang="en-AU"/>
          </a:p>
        </p:txBody>
      </p:sp>
      <p:sp>
        <p:nvSpPr>
          <p:cNvPr id="5" name="Footer Placeholder 4">
            <a:extLst>
              <a:ext uri="{FF2B5EF4-FFF2-40B4-BE49-F238E27FC236}">
                <a16:creationId xmlns:a16="http://schemas.microsoft.com/office/drawing/2014/main" id="{4E56F3A8-A094-429B-88EA-F858FCEAA2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380C64-C379-4FFE-90BB-623E0CE36C42}"/>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224493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3CD4-E6E6-46ED-8C47-97A2FE41AD9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02C3DAB-04AE-41ED-B7A5-D2CE285A76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5758676-4BBE-47AA-9DAD-722673AC687D}"/>
              </a:ext>
            </a:extLst>
          </p:cNvPr>
          <p:cNvSpPr>
            <a:spLocks noGrp="1"/>
          </p:cNvSpPr>
          <p:nvPr>
            <p:ph type="dt" sz="half" idx="10"/>
          </p:nvPr>
        </p:nvSpPr>
        <p:spPr/>
        <p:txBody>
          <a:bodyPr/>
          <a:lstStyle/>
          <a:p>
            <a:fld id="{0B4B96B0-5E2B-4EA4-8E3F-6B638CEFDCF2}" type="datetimeFigureOut">
              <a:rPr lang="en-AU" smtClean="0"/>
              <a:t>21/07/2018</a:t>
            </a:fld>
            <a:endParaRPr lang="en-AU"/>
          </a:p>
        </p:txBody>
      </p:sp>
      <p:sp>
        <p:nvSpPr>
          <p:cNvPr id="5" name="Footer Placeholder 4">
            <a:extLst>
              <a:ext uri="{FF2B5EF4-FFF2-40B4-BE49-F238E27FC236}">
                <a16:creationId xmlns:a16="http://schemas.microsoft.com/office/drawing/2014/main" id="{22011E90-19BA-4EEC-AE2D-0C6A7C9206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7662E46-032C-4005-8EFF-79F7082848BF}"/>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62108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DE23-9DED-45A6-ACD5-697A5A52E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A1B53EA-897D-47E8-8DD0-E7D3E4D728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8A757D-9CC4-4035-957F-E2547C59956F}"/>
              </a:ext>
            </a:extLst>
          </p:cNvPr>
          <p:cNvSpPr>
            <a:spLocks noGrp="1"/>
          </p:cNvSpPr>
          <p:nvPr>
            <p:ph type="dt" sz="half" idx="10"/>
          </p:nvPr>
        </p:nvSpPr>
        <p:spPr/>
        <p:txBody>
          <a:bodyPr/>
          <a:lstStyle/>
          <a:p>
            <a:fld id="{0B4B96B0-5E2B-4EA4-8E3F-6B638CEFDCF2}" type="datetimeFigureOut">
              <a:rPr lang="en-AU" smtClean="0"/>
              <a:t>21/07/2018</a:t>
            </a:fld>
            <a:endParaRPr lang="en-AU"/>
          </a:p>
        </p:txBody>
      </p:sp>
      <p:sp>
        <p:nvSpPr>
          <p:cNvPr id="5" name="Footer Placeholder 4">
            <a:extLst>
              <a:ext uri="{FF2B5EF4-FFF2-40B4-BE49-F238E27FC236}">
                <a16:creationId xmlns:a16="http://schemas.microsoft.com/office/drawing/2014/main" id="{D9B8C64F-F14C-44EE-9016-8AF9A1129E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8184356-9675-43E5-B35D-FCE7E81A68D0}"/>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138900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20BFD-9BA1-409F-B9A4-5C238428030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736F8C4-221D-4619-A2B7-5EA0858B0D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E63FF0E-4ADE-4FCA-BB07-044B01E316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ED69F14-54F6-44A6-AB60-F6ED4262B2E6}"/>
              </a:ext>
            </a:extLst>
          </p:cNvPr>
          <p:cNvSpPr>
            <a:spLocks noGrp="1"/>
          </p:cNvSpPr>
          <p:nvPr>
            <p:ph type="dt" sz="half" idx="10"/>
          </p:nvPr>
        </p:nvSpPr>
        <p:spPr/>
        <p:txBody>
          <a:bodyPr/>
          <a:lstStyle/>
          <a:p>
            <a:fld id="{0B4B96B0-5E2B-4EA4-8E3F-6B638CEFDCF2}" type="datetimeFigureOut">
              <a:rPr lang="en-AU" smtClean="0"/>
              <a:t>21/07/2018</a:t>
            </a:fld>
            <a:endParaRPr lang="en-AU"/>
          </a:p>
        </p:txBody>
      </p:sp>
      <p:sp>
        <p:nvSpPr>
          <p:cNvPr id="6" name="Footer Placeholder 5">
            <a:extLst>
              <a:ext uri="{FF2B5EF4-FFF2-40B4-BE49-F238E27FC236}">
                <a16:creationId xmlns:a16="http://schemas.microsoft.com/office/drawing/2014/main" id="{66990601-E279-4FC2-AA15-2D019C2427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4BCDE3-DA3B-4F43-81B1-8DB714D72A25}"/>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94358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E289F-A1B4-4000-8ACE-F577DE2380B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48487A1-E177-4C99-B8ED-F5D0EE1A4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5E47CA-8393-485E-8766-48F7CA24C4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89DB8F4-6014-4881-858D-7840DB993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278A76-468F-4AFA-9EEF-A5936831CD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4209B27-7481-4077-950B-FE0C5B2A3FB1}"/>
              </a:ext>
            </a:extLst>
          </p:cNvPr>
          <p:cNvSpPr>
            <a:spLocks noGrp="1"/>
          </p:cNvSpPr>
          <p:nvPr>
            <p:ph type="dt" sz="half" idx="10"/>
          </p:nvPr>
        </p:nvSpPr>
        <p:spPr/>
        <p:txBody>
          <a:bodyPr/>
          <a:lstStyle/>
          <a:p>
            <a:fld id="{0B4B96B0-5E2B-4EA4-8E3F-6B638CEFDCF2}" type="datetimeFigureOut">
              <a:rPr lang="en-AU" smtClean="0"/>
              <a:t>21/07/2018</a:t>
            </a:fld>
            <a:endParaRPr lang="en-AU"/>
          </a:p>
        </p:txBody>
      </p:sp>
      <p:sp>
        <p:nvSpPr>
          <p:cNvPr id="8" name="Footer Placeholder 7">
            <a:extLst>
              <a:ext uri="{FF2B5EF4-FFF2-40B4-BE49-F238E27FC236}">
                <a16:creationId xmlns:a16="http://schemas.microsoft.com/office/drawing/2014/main" id="{D6BAC398-E1B8-46F8-87A4-EE5491A229C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C845E4F-448A-4025-B761-E2CC3B5C1EB9}"/>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30260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EB91-DBA3-4423-922C-E4730F448E3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A1B9D9A-F729-474B-B3A0-984D0C44FE44}"/>
              </a:ext>
            </a:extLst>
          </p:cNvPr>
          <p:cNvSpPr>
            <a:spLocks noGrp="1"/>
          </p:cNvSpPr>
          <p:nvPr>
            <p:ph type="dt" sz="half" idx="10"/>
          </p:nvPr>
        </p:nvSpPr>
        <p:spPr/>
        <p:txBody>
          <a:bodyPr/>
          <a:lstStyle/>
          <a:p>
            <a:fld id="{0B4B96B0-5E2B-4EA4-8E3F-6B638CEFDCF2}" type="datetimeFigureOut">
              <a:rPr lang="en-AU" smtClean="0"/>
              <a:t>21/07/2018</a:t>
            </a:fld>
            <a:endParaRPr lang="en-AU"/>
          </a:p>
        </p:txBody>
      </p:sp>
      <p:sp>
        <p:nvSpPr>
          <p:cNvPr id="4" name="Footer Placeholder 3">
            <a:extLst>
              <a:ext uri="{FF2B5EF4-FFF2-40B4-BE49-F238E27FC236}">
                <a16:creationId xmlns:a16="http://schemas.microsoft.com/office/drawing/2014/main" id="{32F901CE-70AF-4111-B12D-B322DCFD686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EB789B8-70EA-4773-984E-498E4493B5B4}"/>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98781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D90F1-E687-495D-9010-459D0B1EF253}"/>
              </a:ext>
            </a:extLst>
          </p:cNvPr>
          <p:cNvSpPr>
            <a:spLocks noGrp="1"/>
          </p:cNvSpPr>
          <p:nvPr>
            <p:ph type="dt" sz="half" idx="10"/>
          </p:nvPr>
        </p:nvSpPr>
        <p:spPr/>
        <p:txBody>
          <a:bodyPr/>
          <a:lstStyle/>
          <a:p>
            <a:fld id="{0B4B96B0-5E2B-4EA4-8E3F-6B638CEFDCF2}" type="datetimeFigureOut">
              <a:rPr lang="en-AU" smtClean="0"/>
              <a:t>21/07/2018</a:t>
            </a:fld>
            <a:endParaRPr lang="en-AU"/>
          </a:p>
        </p:txBody>
      </p:sp>
      <p:sp>
        <p:nvSpPr>
          <p:cNvPr id="3" name="Footer Placeholder 2">
            <a:extLst>
              <a:ext uri="{FF2B5EF4-FFF2-40B4-BE49-F238E27FC236}">
                <a16:creationId xmlns:a16="http://schemas.microsoft.com/office/drawing/2014/main" id="{8BE3738A-E019-47BD-AA93-AB49CAE40DE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4E1820F-1E82-45F2-B1F2-74F02D4CA827}"/>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98997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DCFE-99ED-4F77-9209-1E2DA2579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0907D9E-C197-46AF-A7EA-261CAA3BAA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71C8A08-7831-4CBE-9FEB-D6AB9A295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85F2B-0003-4AB4-87AD-984BCDC04DBD}"/>
              </a:ext>
            </a:extLst>
          </p:cNvPr>
          <p:cNvSpPr>
            <a:spLocks noGrp="1"/>
          </p:cNvSpPr>
          <p:nvPr>
            <p:ph type="dt" sz="half" idx="10"/>
          </p:nvPr>
        </p:nvSpPr>
        <p:spPr/>
        <p:txBody>
          <a:bodyPr/>
          <a:lstStyle/>
          <a:p>
            <a:fld id="{0B4B96B0-5E2B-4EA4-8E3F-6B638CEFDCF2}" type="datetimeFigureOut">
              <a:rPr lang="en-AU" smtClean="0"/>
              <a:t>21/07/2018</a:t>
            </a:fld>
            <a:endParaRPr lang="en-AU"/>
          </a:p>
        </p:txBody>
      </p:sp>
      <p:sp>
        <p:nvSpPr>
          <p:cNvPr id="6" name="Footer Placeholder 5">
            <a:extLst>
              <a:ext uri="{FF2B5EF4-FFF2-40B4-BE49-F238E27FC236}">
                <a16:creationId xmlns:a16="http://schemas.microsoft.com/office/drawing/2014/main" id="{0B7B40DB-E8C9-4A11-83EE-530812480B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57A7D70-869A-430E-AE40-10CFCF66ABAE}"/>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524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23AA-725E-49AE-A1A7-DE1F30347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F26550B-AD77-4383-9B77-5A4B89E3A9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98E56F2-7B95-4228-81E1-E22F2760A7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03DE2A-7B24-496B-B15C-28ED4E2C291B}"/>
              </a:ext>
            </a:extLst>
          </p:cNvPr>
          <p:cNvSpPr>
            <a:spLocks noGrp="1"/>
          </p:cNvSpPr>
          <p:nvPr>
            <p:ph type="dt" sz="half" idx="10"/>
          </p:nvPr>
        </p:nvSpPr>
        <p:spPr/>
        <p:txBody>
          <a:bodyPr/>
          <a:lstStyle/>
          <a:p>
            <a:fld id="{0B4B96B0-5E2B-4EA4-8E3F-6B638CEFDCF2}" type="datetimeFigureOut">
              <a:rPr lang="en-AU" smtClean="0"/>
              <a:t>21/07/2018</a:t>
            </a:fld>
            <a:endParaRPr lang="en-AU"/>
          </a:p>
        </p:txBody>
      </p:sp>
      <p:sp>
        <p:nvSpPr>
          <p:cNvPr id="6" name="Footer Placeholder 5">
            <a:extLst>
              <a:ext uri="{FF2B5EF4-FFF2-40B4-BE49-F238E27FC236}">
                <a16:creationId xmlns:a16="http://schemas.microsoft.com/office/drawing/2014/main" id="{E18418C2-136D-47F9-B79F-AE3ECBCBC37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D75644A-11D2-4E37-9783-26134E403BD4}"/>
              </a:ext>
            </a:extLst>
          </p:cNvPr>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206112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0699B-FF19-405C-AC6B-3B1A60149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042C09E-0DD4-4F13-9D8B-AFD0541F93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166794-8C06-4DE6-8220-D3F9630B87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B96B0-5E2B-4EA4-8E3F-6B638CEFDCF2}" type="datetimeFigureOut">
              <a:rPr lang="en-AU" smtClean="0"/>
              <a:t>21/07/2018</a:t>
            </a:fld>
            <a:endParaRPr lang="en-AU"/>
          </a:p>
        </p:txBody>
      </p:sp>
      <p:sp>
        <p:nvSpPr>
          <p:cNvPr id="5" name="Footer Placeholder 4">
            <a:extLst>
              <a:ext uri="{FF2B5EF4-FFF2-40B4-BE49-F238E27FC236}">
                <a16:creationId xmlns:a16="http://schemas.microsoft.com/office/drawing/2014/main" id="{4A1F7A93-5FE6-4185-8B09-C44B2B623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A4724F7-89D5-4216-945C-311B847768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A884A-82DE-4E69-81A4-C2155356B515}" type="slidenum">
              <a:rPr lang="en-AU" smtClean="0"/>
              <a:t>‹#›</a:t>
            </a:fld>
            <a:endParaRPr lang="en-AU"/>
          </a:p>
        </p:txBody>
      </p:sp>
    </p:spTree>
    <p:extLst>
      <p:ext uri="{BB962C8B-B14F-4D97-AF65-F5344CB8AC3E}">
        <p14:creationId xmlns:p14="http://schemas.microsoft.com/office/powerpoint/2010/main" val="1951129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s://spark.adobe.com/video/Jpt6IXSbZYLKE" TargetMode="External"/><Relationship Id="rId7"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hyperlink" Target="https://spark.adobe.com/video/q1jyqVA5SosM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hyperlink" Target="https://flipgrid.com/2ff40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jbentley@msm.qld.edu.au" TargetMode="Externa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nswergarden.ch/728901"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B4609742-AF89-470E-BF8B-5D23B470A45C}"/>
              </a:ext>
            </a:extLst>
          </p:cNvPr>
          <p:cNvGraphicFramePr>
            <a:graphicFrameLocks noChangeAspect="1"/>
          </p:cNvGraphicFramePr>
          <p:nvPr>
            <p:extLst>
              <p:ext uri="{D42A27DB-BD31-4B8C-83A1-F6EECF244321}">
                <p14:modId xmlns:p14="http://schemas.microsoft.com/office/powerpoint/2010/main" val="350899429"/>
              </p:ext>
            </p:extLst>
          </p:nvPr>
        </p:nvGraphicFramePr>
        <p:xfrm>
          <a:off x="8850154" y="3348037"/>
          <a:ext cx="3278120" cy="3461421"/>
        </p:xfrm>
        <a:graphic>
          <a:graphicData uri="http://schemas.openxmlformats.org/presentationml/2006/ole">
            <mc:AlternateContent xmlns:mc="http://schemas.openxmlformats.org/markup-compatibility/2006">
              <mc:Choice xmlns:v="urn:schemas-microsoft-com:vml" Requires="v">
                <p:oleObj spid="_x0000_s1034" r:id="rId3" imgW="2441160" imgH="2578320" progId="">
                  <p:embed/>
                </p:oleObj>
              </mc:Choice>
              <mc:Fallback>
                <p:oleObj r:id="rId3" imgW="2441160" imgH="2578320" progId="">
                  <p:embed/>
                  <p:pic>
                    <p:nvPicPr>
                      <p:cNvPr id="10" name="Object 9">
                        <a:extLst>
                          <a:ext uri="{FF2B5EF4-FFF2-40B4-BE49-F238E27FC236}">
                            <a16:creationId xmlns:a16="http://schemas.microsoft.com/office/drawing/2014/main" id="{B4609742-AF89-470E-BF8B-5D23B470A45C}"/>
                          </a:ext>
                        </a:extLst>
                      </p:cNvPr>
                      <p:cNvPicPr/>
                      <p:nvPr/>
                    </p:nvPicPr>
                    <p:blipFill>
                      <a:blip r:embed="rId4"/>
                      <a:stretch>
                        <a:fillRect/>
                      </a:stretch>
                    </p:blipFill>
                    <p:spPr>
                      <a:xfrm>
                        <a:off x="8850154" y="3348037"/>
                        <a:ext cx="3278120" cy="346142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1345214" y="1488918"/>
            <a:ext cx="9144000" cy="2387600"/>
          </a:xfrm>
        </p:spPr>
        <p:txBody>
          <a:bodyPr>
            <a:normAutofit fontScale="90000"/>
          </a:bodyPr>
          <a:lstStyle/>
          <a:p>
            <a:r>
              <a:rPr lang="en-US" dirty="0"/>
              <a:t>Creating Engaging Personalized Resources for Positive Education Classrooms</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483423" y="4379843"/>
            <a:ext cx="9144000" cy="2128590"/>
          </a:xfrm>
        </p:spPr>
        <p:txBody>
          <a:bodyPr>
            <a:normAutofit lnSpcReduction="10000"/>
          </a:bodyPr>
          <a:lstStyle/>
          <a:p>
            <a:r>
              <a:rPr lang="en-US" dirty="0"/>
              <a:t>Juliette Bentley</a:t>
            </a:r>
          </a:p>
          <a:p>
            <a:r>
              <a:rPr lang="en-US" dirty="0"/>
              <a:t>Classroom Teacher </a:t>
            </a:r>
          </a:p>
          <a:p>
            <a:r>
              <a:rPr lang="en-US" dirty="0"/>
              <a:t>BA, </a:t>
            </a:r>
            <a:r>
              <a:rPr lang="en-US" dirty="0" err="1"/>
              <a:t>GradDipSecTeach</a:t>
            </a:r>
            <a:r>
              <a:rPr lang="en-US" dirty="0"/>
              <a:t>, </a:t>
            </a:r>
            <a:r>
              <a:rPr lang="en-US" dirty="0" err="1"/>
              <a:t>M.Ed</a:t>
            </a:r>
            <a:r>
              <a:rPr lang="en-US" dirty="0"/>
              <a:t>, Adobe Campus Leader.</a:t>
            </a:r>
          </a:p>
          <a:p>
            <a:r>
              <a:rPr lang="en-US" dirty="0"/>
              <a:t>@</a:t>
            </a:r>
            <a:r>
              <a:rPr lang="en-US" dirty="0" err="1"/>
              <a:t>BentleyJuliette</a:t>
            </a:r>
            <a:endParaRPr lang="en-US" dirty="0"/>
          </a:p>
          <a:p>
            <a:r>
              <a:rPr lang="en-US" dirty="0"/>
              <a:t>jbentley@msm.qld.edu.au</a:t>
            </a:r>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1" name="Picture 10">
            <a:extLst>
              <a:ext uri="{FF2B5EF4-FFF2-40B4-BE49-F238E27FC236}">
                <a16:creationId xmlns:a16="http://schemas.microsoft.com/office/drawing/2014/main" id="{84C5F126-60C7-4856-9A24-DA28598AA6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981" y="3684024"/>
            <a:ext cx="2143125" cy="2143125"/>
          </a:xfrm>
          <a:prstGeom prst="rect">
            <a:avLst/>
          </a:prstGeom>
        </p:spPr>
      </p:pic>
    </p:spTree>
    <p:extLst>
      <p:ext uri="{BB962C8B-B14F-4D97-AF65-F5344CB8AC3E}">
        <p14:creationId xmlns:p14="http://schemas.microsoft.com/office/powerpoint/2010/main" val="609555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www.PESA.edu.au                                                                                                                                                                                                                                               </a:t>
            </a:r>
            <a:r>
              <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rPr>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3" name="Picture 2">
            <a:extLst>
              <a:ext uri="{FF2B5EF4-FFF2-40B4-BE49-F238E27FC236}">
                <a16:creationId xmlns:a16="http://schemas.microsoft.com/office/drawing/2014/main" id="{FD180202-A461-4B7D-8DF2-652EF8E75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61" y="2852585"/>
            <a:ext cx="4994295" cy="3708378"/>
          </a:xfrm>
          <a:prstGeom prst="rect">
            <a:avLst/>
          </a:prstGeom>
        </p:spPr>
      </p:pic>
      <p:pic>
        <p:nvPicPr>
          <p:cNvPr id="4" name="Picture 3" descr="A close up of a logo&#10;&#10;Description generated with very high confidence">
            <a:extLst>
              <a:ext uri="{FF2B5EF4-FFF2-40B4-BE49-F238E27FC236}">
                <a16:creationId xmlns:a16="http://schemas.microsoft.com/office/drawing/2014/main" id="{1A038074-662D-4E1D-99F2-DFE462F79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7694" y="534608"/>
            <a:ext cx="2093083" cy="2093083"/>
          </a:xfrm>
          <a:prstGeom prst="rect">
            <a:avLst/>
          </a:prstGeom>
        </p:spPr>
      </p:pic>
      <p:sp>
        <p:nvSpPr>
          <p:cNvPr id="11" name="TextBox 10">
            <a:extLst>
              <a:ext uri="{FF2B5EF4-FFF2-40B4-BE49-F238E27FC236}">
                <a16:creationId xmlns:a16="http://schemas.microsoft.com/office/drawing/2014/main" id="{3D1FFFA9-4617-4582-A6FB-3DF2E11F1A5A}"/>
              </a:ext>
            </a:extLst>
          </p:cNvPr>
          <p:cNvSpPr txBox="1"/>
          <p:nvPr/>
        </p:nvSpPr>
        <p:spPr>
          <a:xfrm>
            <a:off x="838200" y="1581150"/>
            <a:ext cx="4287905" cy="369332"/>
          </a:xfrm>
          <a:prstGeom prst="rect">
            <a:avLst/>
          </a:prstGeom>
          <a:noFill/>
        </p:spPr>
        <p:txBody>
          <a:bodyPr wrap="none" rtlCol="0">
            <a:spAutoFit/>
          </a:bodyPr>
          <a:lstStyle/>
          <a:p>
            <a:r>
              <a:rPr lang="en-US" dirty="0"/>
              <a:t>Now you have a go at making a post or two.</a:t>
            </a:r>
            <a:endParaRPr lang="en-AU" dirty="0"/>
          </a:p>
        </p:txBody>
      </p:sp>
      <p:sp>
        <p:nvSpPr>
          <p:cNvPr id="2" name="Rectangle 1">
            <a:extLst>
              <a:ext uri="{FF2B5EF4-FFF2-40B4-BE49-F238E27FC236}">
                <a16:creationId xmlns:a16="http://schemas.microsoft.com/office/drawing/2014/main" id="{655CF745-8C5E-4687-907F-10CC6322C788}"/>
              </a:ext>
            </a:extLst>
          </p:cNvPr>
          <p:cNvSpPr/>
          <p:nvPr/>
        </p:nvSpPr>
        <p:spPr>
          <a:xfrm>
            <a:off x="5977217" y="3244334"/>
            <a:ext cx="237566" cy="369332"/>
          </a:xfrm>
          <a:prstGeom prst="rect">
            <a:avLst/>
          </a:prstGeom>
        </p:spPr>
        <p:txBody>
          <a:bodyPr wrap="none">
            <a:spAutoFit/>
          </a:bodyPr>
          <a:lstStyle/>
          <a:p>
            <a:r>
              <a:rPr lang="en-AU" dirty="0"/>
              <a:t> </a:t>
            </a:r>
          </a:p>
        </p:txBody>
      </p:sp>
      <p:sp>
        <p:nvSpPr>
          <p:cNvPr id="12" name="Rectangle 11">
            <a:extLst>
              <a:ext uri="{FF2B5EF4-FFF2-40B4-BE49-F238E27FC236}">
                <a16:creationId xmlns:a16="http://schemas.microsoft.com/office/drawing/2014/main" id="{F2A4F668-F5F9-466C-A26B-94F5943B1A22}"/>
              </a:ext>
            </a:extLst>
          </p:cNvPr>
          <p:cNvSpPr/>
          <p:nvPr/>
        </p:nvSpPr>
        <p:spPr>
          <a:xfrm>
            <a:off x="5977217" y="3244334"/>
            <a:ext cx="237566" cy="369332"/>
          </a:xfrm>
          <a:prstGeom prst="rect">
            <a:avLst/>
          </a:prstGeom>
        </p:spPr>
        <p:txBody>
          <a:bodyPr wrap="none">
            <a:spAutoFit/>
          </a:bodyPr>
          <a:lstStyle/>
          <a:p>
            <a:r>
              <a:rPr lang="en-AU" dirty="0"/>
              <a:t> </a:t>
            </a:r>
          </a:p>
        </p:txBody>
      </p:sp>
      <p:pic>
        <p:nvPicPr>
          <p:cNvPr id="15" name="Picture 14">
            <a:extLst>
              <a:ext uri="{FF2B5EF4-FFF2-40B4-BE49-F238E27FC236}">
                <a16:creationId xmlns:a16="http://schemas.microsoft.com/office/drawing/2014/main" id="{42C8FC15-128C-4FD1-BA6B-88C326F1E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6893" y="-7268"/>
            <a:ext cx="4432652" cy="6855499"/>
          </a:xfrm>
          <a:prstGeom prst="rect">
            <a:avLst/>
          </a:prstGeom>
        </p:spPr>
      </p:pic>
    </p:spTree>
    <p:extLst>
      <p:ext uri="{BB962C8B-B14F-4D97-AF65-F5344CB8AC3E}">
        <p14:creationId xmlns:p14="http://schemas.microsoft.com/office/powerpoint/2010/main" val="261782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www.PESA.edu.au                                                                                                                                                                                                                                               </a:t>
            </a:r>
            <a:r>
              <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rPr>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
        <p:nvSpPr>
          <p:cNvPr id="11" name="TextBox 10">
            <a:extLst>
              <a:ext uri="{FF2B5EF4-FFF2-40B4-BE49-F238E27FC236}">
                <a16:creationId xmlns:a16="http://schemas.microsoft.com/office/drawing/2014/main" id="{69F3C1C2-F05F-41BD-8118-920D843395C5}"/>
              </a:ext>
            </a:extLst>
          </p:cNvPr>
          <p:cNvSpPr txBox="1"/>
          <p:nvPr/>
        </p:nvSpPr>
        <p:spPr>
          <a:xfrm>
            <a:off x="574158" y="1414130"/>
            <a:ext cx="4263656" cy="4524315"/>
          </a:xfrm>
          <a:prstGeom prst="rect">
            <a:avLst/>
          </a:prstGeom>
          <a:noFill/>
        </p:spPr>
        <p:txBody>
          <a:bodyPr wrap="square" rtlCol="0">
            <a:spAutoFit/>
          </a:bodyPr>
          <a:lstStyle/>
          <a:p>
            <a:r>
              <a:rPr lang="en-US" dirty="0"/>
              <a:t>Adobe Spark Videos are a fabulous way to engage with your students, and the power of a familiar voice, particularly out of the didactic context students usually hear you speaking to them in, can be powerful.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AU" dirty="0"/>
          </a:p>
        </p:txBody>
      </p:sp>
      <p:pic>
        <p:nvPicPr>
          <p:cNvPr id="13" name="Picture 12">
            <a:extLst>
              <a:ext uri="{FF2B5EF4-FFF2-40B4-BE49-F238E27FC236}">
                <a16:creationId xmlns:a16="http://schemas.microsoft.com/office/drawing/2014/main" id="{57028DA7-4AE7-468D-A5CB-6F4965198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488" y="722438"/>
            <a:ext cx="7261739" cy="5413124"/>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42415495-F66C-44D0-8B55-5D2621C3A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92" y="3459275"/>
            <a:ext cx="3049158" cy="3049158"/>
          </a:xfrm>
          <a:prstGeom prst="rect">
            <a:avLst/>
          </a:prstGeom>
        </p:spPr>
      </p:pic>
    </p:spTree>
    <p:extLst>
      <p:ext uri="{BB962C8B-B14F-4D97-AF65-F5344CB8AC3E}">
        <p14:creationId xmlns:p14="http://schemas.microsoft.com/office/powerpoint/2010/main" val="301142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www.PESA.edu.au                                                                                                                                                                                                                                               </a:t>
            </a:r>
            <a:r>
              <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rPr>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
        <p:nvSpPr>
          <p:cNvPr id="2" name="TextBox 1">
            <a:extLst>
              <a:ext uri="{FF2B5EF4-FFF2-40B4-BE49-F238E27FC236}">
                <a16:creationId xmlns:a16="http://schemas.microsoft.com/office/drawing/2014/main" id="{E8D9C156-056A-4C55-9112-BE4A41F69CCB}"/>
              </a:ext>
            </a:extLst>
          </p:cNvPr>
          <p:cNvSpPr txBox="1"/>
          <p:nvPr/>
        </p:nvSpPr>
        <p:spPr>
          <a:xfrm>
            <a:off x="792307" y="2432779"/>
            <a:ext cx="5263116" cy="3693319"/>
          </a:xfrm>
          <a:prstGeom prst="rect">
            <a:avLst/>
          </a:prstGeom>
          <a:noFill/>
        </p:spPr>
        <p:txBody>
          <a:bodyPr wrap="square" rtlCol="0">
            <a:spAutoFit/>
          </a:bodyPr>
          <a:lstStyle/>
          <a:p>
            <a:r>
              <a:rPr lang="en-US" dirty="0"/>
              <a:t>S</a:t>
            </a:r>
            <a:r>
              <a:rPr lang="en-AU" dirty="0"/>
              <a:t>park Video is fabulous because it allows you to not only use your own photos as well as Creative Commons images, but you can also create your slides in Post, customising them to suit your audience.</a:t>
            </a:r>
          </a:p>
          <a:p>
            <a:r>
              <a:rPr lang="en-US" dirty="0"/>
              <a:t>T</a:t>
            </a:r>
            <a:r>
              <a:rPr lang="en-AU" dirty="0"/>
              <a:t>he example below illustrates how I used </a:t>
            </a:r>
            <a:r>
              <a:rPr lang="en-AU" dirty="0" err="1"/>
              <a:t>Bitmoji</a:t>
            </a:r>
            <a:r>
              <a:rPr lang="en-AU" dirty="0"/>
              <a:t> in Adobe Post, to create slides for Adobe Spark Video.</a:t>
            </a:r>
          </a:p>
          <a:p>
            <a:endParaRPr lang="en-US" dirty="0"/>
          </a:p>
          <a:p>
            <a:r>
              <a:rPr lang="en-US" dirty="0">
                <a:hlinkClick r:id="rId3"/>
              </a:rPr>
              <a:t>B</a:t>
            </a:r>
            <a:r>
              <a:rPr lang="en-AU" dirty="0" err="1">
                <a:hlinkClick r:id="rId3"/>
              </a:rPr>
              <a:t>itmoji</a:t>
            </a:r>
            <a:r>
              <a:rPr lang="en-AU" dirty="0">
                <a:hlinkClick r:id="rId3"/>
              </a:rPr>
              <a:t> in Positive Education</a:t>
            </a:r>
            <a:endParaRPr lang="en-AU" dirty="0"/>
          </a:p>
          <a:p>
            <a:endParaRPr lang="en-US" dirty="0"/>
          </a:p>
          <a:p>
            <a:r>
              <a:rPr lang="en-US" dirty="0"/>
              <a:t>N</a:t>
            </a:r>
            <a:r>
              <a:rPr lang="en-AU" dirty="0"/>
              <a:t>ow it is your turn</a:t>
            </a:r>
          </a:p>
          <a:p>
            <a:endParaRPr lang="en-AU" dirty="0"/>
          </a:p>
          <a:p>
            <a:endParaRPr lang="en-AU" dirty="0"/>
          </a:p>
          <a:p>
            <a:endParaRPr lang="en-AU" dirty="0"/>
          </a:p>
        </p:txBody>
      </p:sp>
      <p:sp>
        <p:nvSpPr>
          <p:cNvPr id="3" name="TextBox 2">
            <a:extLst>
              <a:ext uri="{FF2B5EF4-FFF2-40B4-BE49-F238E27FC236}">
                <a16:creationId xmlns:a16="http://schemas.microsoft.com/office/drawing/2014/main" id="{86AC591D-7E4D-456E-84CB-9A40C4CF45BE}"/>
              </a:ext>
            </a:extLst>
          </p:cNvPr>
          <p:cNvSpPr txBox="1"/>
          <p:nvPr/>
        </p:nvSpPr>
        <p:spPr>
          <a:xfrm flipH="1">
            <a:off x="924851" y="1313133"/>
            <a:ext cx="5771223" cy="1477328"/>
          </a:xfrm>
          <a:prstGeom prst="rect">
            <a:avLst/>
          </a:prstGeom>
          <a:noFill/>
        </p:spPr>
        <p:txBody>
          <a:bodyPr wrap="square" rtlCol="0">
            <a:spAutoFit/>
          </a:bodyPr>
          <a:lstStyle/>
          <a:p>
            <a:r>
              <a:rPr lang="en-US" dirty="0"/>
              <a:t>Let us look at Adobe Spark Video</a:t>
            </a:r>
          </a:p>
          <a:p>
            <a:endParaRPr lang="en-US" dirty="0">
              <a:hlinkClick r:id="rId4"/>
            </a:endParaRPr>
          </a:p>
          <a:p>
            <a:r>
              <a:rPr lang="en-US" dirty="0">
                <a:hlinkClick r:id="rId4"/>
              </a:rPr>
              <a:t>Transformation</a:t>
            </a:r>
            <a:endParaRPr lang="en-US" dirty="0"/>
          </a:p>
          <a:p>
            <a:endParaRPr lang="en-US" dirty="0"/>
          </a:p>
          <a:p>
            <a:endParaRPr lang="en-AU" dirty="0"/>
          </a:p>
        </p:txBody>
      </p:sp>
      <p:pic>
        <p:nvPicPr>
          <p:cNvPr id="10" name="Picture 9" descr="A picture containing tree&#10;&#10;Description generated with high confidence">
            <a:extLst>
              <a:ext uri="{FF2B5EF4-FFF2-40B4-BE49-F238E27FC236}">
                <a16:creationId xmlns:a16="http://schemas.microsoft.com/office/drawing/2014/main" id="{E6938497-48DB-4B42-BF82-515114C0E5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903" y="486209"/>
            <a:ext cx="4246245" cy="2628466"/>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AC774A91-45C4-4AAC-8145-BF3E18724D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4181" y="3230368"/>
            <a:ext cx="3419687" cy="3259455"/>
          </a:xfrm>
          <a:prstGeom prst="rect">
            <a:avLst/>
          </a:prstGeom>
        </p:spPr>
      </p:pic>
      <p:pic>
        <p:nvPicPr>
          <p:cNvPr id="13" name="Picture 12">
            <a:extLst>
              <a:ext uri="{FF2B5EF4-FFF2-40B4-BE49-F238E27FC236}">
                <a16:creationId xmlns:a16="http://schemas.microsoft.com/office/drawing/2014/main" id="{DA878A9F-3605-41FE-9EB0-BB38F27D447E}"/>
              </a:ext>
            </a:extLst>
          </p:cNvPr>
          <p:cNvPicPr>
            <a:picLocks noChangeAspect="1"/>
          </p:cNvPicPr>
          <p:nvPr/>
        </p:nvPicPr>
        <p:blipFill>
          <a:blip r:embed="rId7"/>
          <a:stretch>
            <a:fillRect/>
          </a:stretch>
        </p:blipFill>
        <p:spPr>
          <a:xfrm>
            <a:off x="3777496" y="4142678"/>
            <a:ext cx="2462839" cy="2462839"/>
          </a:xfrm>
          <a:prstGeom prst="rect">
            <a:avLst/>
          </a:prstGeom>
        </p:spPr>
      </p:pic>
    </p:spTree>
    <p:extLst>
      <p:ext uri="{BB962C8B-B14F-4D97-AF65-F5344CB8AC3E}">
        <p14:creationId xmlns:p14="http://schemas.microsoft.com/office/powerpoint/2010/main" val="411820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161100" y="1941334"/>
            <a:ext cx="3548888" cy="772796"/>
          </a:xfrm>
        </p:spPr>
        <p:txBody>
          <a:bodyPr>
            <a:normAutofit fontScale="90000"/>
          </a:bodyPr>
          <a:lstStyle/>
          <a:p>
            <a:r>
              <a:rPr lang="en-US" dirty="0"/>
              <a:t>Try Adobe Spark Pages</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9854895" y="4386210"/>
            <a:ext cx="3820097" cy="681551"/>
          </a:xfrm>
        </p:spPr>
        <p:txBody>
          <a:bodyPr>
            <a:normAutofit/>
          </a:bodyPr>
          <a:lstStyle/>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
        <p:nvSpPr>
          <p:cNvPr id="11" name="TextBox 10">
            <a:extLst>
              <a:ext uri="{FF2B5EF4-FFF2-40B4-BE49-F238E27FC236}">
                <a16:creationId xmlns:a16="http://schemas.microsoft.com/office/drawing/2014/main" id="{06068E10-E5F0-4017-B0F4-885348F0C456}"/>
              </a:ext>
            </a:extLst>
          </p:cNvPr>
          <p:cNvSpPr txBox="1"/>
          <p:nvPr/>
        </p:nvSpPr>
        <p:spPr>
          <a:xfrm flipH="1">
            <a:off x="4524500" y="3023491"/>
            <a:ext cx="6020684" cy="369332"/>
          </a:xfrm>
          <a:prstGeom prst="rect">
            <a:avLst/>
          </a:prstGeom>
          <a:noFill/>
        </p:spPr>
        <p:txBody>
          <a:bodyPr wrap="square" rtlCol="0">
            <a:spAutoFit/>
          </a:bodyPr>
          <a:lstStyle/>
          <a:p>
            <a:endParaRPr lang="en-AU" dirty="0"/>
          </a:p>
        </p:txBody>
      </p:sp>
      <p:pic>
        <p:nvPicPr>
          <p:cNvPr id="10" name="Picture 9">
            <a:extLst>
              <a:ext uri="{FF2B5EF4-FFF2-40B4-BE49-F238E27FC236}">
                <a16:creationId xmlns:a16="http://schemas.microsoft.com/office/drawing/2014/main" id="{6CE7A288-7A3D-4883-89C9-2824B27C4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128" y="252482"/>
            <a:ext cx="8481798" cy="6353033"/>
          </a:xfrm>
          <a:prstGeom prst="rect">
            <a:avLst/>
          </a:prstGeom>
        </p:spPr>
      </p:pic>
      <p:pic>
        <p:nvPicPr>
          <p:cNvPr id="13" name="Picture 12">
            <a:extLst>
              <a:ext uri="{FF2B5EF4-FFF2-40B4-BE49-F238E27FC236}">
                <a16:creationId xmlns:a16="http://schemas.microsoft.com/office/drawing/2014/main" id="{6DB0A8D0-D69E-4EF0-B1D5-136B0F119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68" y="3400773"/>
            <a:ext cx="3409732" cy="3409732"/>
          </a:xfrm>
          <a:prstGeom prst="rect">
            <a:avLst/>
          </a:prstGeom>
        </p:spPr>
      </p:pic>
    </p:spTree>
    <p:extLst>
      <p:ext uri="{BB962C8B-B14F-4D97-AF65-F5344CB8AC3E}">
        <p14:creationId xmlns:p14="http://schemas.microsoft.com/office/powerpoint/2010/main" val="313849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
        <p:nvSpPr>
          <p:cNvPr id="2" name="Subtitle 1">
            <a:extLst>
              <a:ext uri="{FF2B5EF4-FFF2-40B4-BE49-F238E27FC236}">
                <a16:creationId xmlns:a16="http://schemas.microsoft.com/office/drawing/2014/main" id="{1A79D7EC-04E4-4DDC-9441-9026AA331839}"/>
              </a:ext>
            </a:extLst>
          </p:cNvPr>
          <p:cNvSpPr>
            <a:spLocks noGrp="1"/>
          </p:cNvSpPr>
          <p:nvPr>
            <p:ph type="subTitle" idx="1"/>
          </p:nvPr>
        </p:nvSpPr>
        <p:spPr>
          <a:xfrm>
            <a:off x="934774" y="2344738"/>
            <a:ext cx="4048125" cy="1655762"/>
          </a:xfrm>
        </p:spPr>
        <p:txBody>
          <a:bodyPr/>
          <a:lstStyle/>
          <a:p>
            <a:r>
              <a:rPr lang="en-US" dirty="0"/>
              <a:t>Let’s have a look at how we can bring our artefacts together…</a:t>
            </a:r>
            <a:endParaRPr lang="en-AU" dirty="0"/>
          </a:p>
        </p:txBody>
      </p:sp>
      <p:sp>
        <p:nvSpPr>
          <p:cNvPr id="4" name="Rectangle 3">
            <a:extLst>
              <a:ext uri="{FF2B5EF4-FFF2-40B4-BE49-F238E27FC236}">
                <a16:creationId xmlns:a16="http://schemas.microsoft.com/office/drawing/2014/main" id="{1574B32F-2C22-4EA4-A873-B6EB4ED20170}"/>
              </a:ext>
            </a:extLst>
          </p:cNvPr>
          <p:cNvSpPr/>
          <p:nvPr/>
        </p:nvSpPr>
        <p:spPr>
          <a:xfrm>
            <a:off x="677325" y="1307654"/>
            <a:ext cx="4969950" cy="369332"/>
          </a:xfrm>
          <a:prstGeom prst="rect">
            <a:avLst/>
          </a:prstGeom>
        </p:spPr>
        <p:txBody>
          <a:bodyPr wrap="none">
            <a:spAutoFit/>
          </a:bodyPr>
          <a:lstStyle/>
          <a:p>
            <a:r>
              <a:rPr lang="en-AU" dirty="0"/>
              <a:t>https://spark.adobe.com/page/CRTwkOKawfcWM/</a:t>
            </a:r>
          </a:p>
        </p:txBody>
      </p:sp>
      <p:pic>
        <p:nvPicPr>
          <p:cNvPr id="12" name="Picture 11" descr="A close up of a piece of paper&#10;&#10;Description generated with high confidence">
            <a:extLst>
              <a:ext uri="{FF2B5EF4-FFF2-40B4-BE49-F238E27FC236}">
                <a16:creationId xmlns:a16="http://schemas.microsoft.com/office/drawing/2014/main" id="{730479DE-B3D0-434D-89BE-B72EE1B0A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343" y="490666"/>
            <a:ext cx="6175435" cy="5059680"/>
          </a:xfrm>
          <a:prstGeom prst="rect">
            <a:avLst/>
          </a:prstGeom>
        </p:spPr>
      </p:pic>
      <p:pic>
        <p:nvPicPr>
          <p:cNvPr id="14" name="Picture 13">
            <a:extLst>
              <a:ext uri="{FF2B5EF4-FFF2-40B4-BE49-F238E27FC236}">
                <a16:creationId xmlns:a16="http://schemas.microsoft.com/office/drawing/2014/main" id="{6AB0AD19-AB69-4951-89B2-97CE895E5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014" y="3863009"/>
            <a:ext cx="2636009" cy="2636009"/>
          </a:xfrm>
          <a:prstGeom prst="rect">
            <a:avLst/>
          </a:prstGeom>
        </p:spPr>
      </p:pic>
    </p:spTree>
    <p:extLst>
      <p:ext uri="{BB962C8B-B14F-4D97-AF65-F5344CB8AC3E}">
        <p14:creationId xmlns:p14="http://schemas.microsoft.com/office/powerpoint/2010/main" val="101174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logo&#10;&#10;Description generated with high confidence">
            <a:extLst>
              <a:ext uri="{FF2B5EF4-FFF2-40B4-BE49-F238E27FC236}">
                <a16:creationId xmlns:a16="http://schemas.microsoft.com/office/drawing/2014/main" id="{F289ABE7-EEA7-43AB-AADF-8AA7FD19D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2594">
            <a:off x="8757834" y="2567063"/>
            <a:ext cx="3790950" cy="3790950"/>
          </a:xfrm>
          <a:prstGeom prst="rect">
            <a:avLst/>
          </a:prstGeom>
        </p:spPr>
      </p:pic>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1483423" y="1276280"/>
            <a:ext cx="9144000" cy="1039883"/>
          </a:xfrm>
        </p:spPr>
        <p:txBody>
          <a:bodyPr/>
          <a:lstStyle/>
          <a:p>
            <a:r>
              <a:rPr lang="en-US" dirty="0"/>
              <a:t>Introducing </a:t>
            </a:r>
            <a:r>
              <a:rPr lang="en-US" dirty="0" err="1"/>
              <a:t>Flipgrid</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413910" y="5513813"/>
            <a:ext cx="3820097" cy="681551"/>
          </a:xfrm>
        </p:spPr>
        <p:txBody>
          <a:bodyPr>
            <a:normAutofit fontScale="85000" lnSpcReduction="20000"/>
          </a:bodyPr>
          <a:lstStyle/>
          <a:p>
            <a:r>
              <a:rPr lang="en-US" dirty="0">
                <a:solidFill>
                  <a:srgbClr val="FF0000"/>
                </a:solidFill>
              </a:rPr>
              <a:t>Password: </a:t>
            </a:r>
          </a:p>
          <a:p>
            <a:r>
              <a:rPr lang="en-US" dirty="0" err="1"/>
              <a:t>PositiveEducation</a:t>
            </a:r>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
        <p:nvSpPr>
          <p:cNvPr id="11" name="TextBox 10">
            <a:extLst>
              <a:ext uri="{FF2B5EF4-FFF2-40B4-BE49-F238E27FC236}">
                <a16:creationId xmlns:a16="http://schemas.microsoft.com/office/drawing/2014/main" id="{06068E10-E5F0-4017-B0F4-885348F0C456}"/>
              </a:ext>
            </a:extLst>
          </p:cNvPr>
          <p:cNvSpPr txBox="1"/>
          <p:nvPr/>
        </p:nvSpPr>
        <p:spPr>
          <a:xfrm flipH="1">
            <a:off x="4124325" y="3102674"/>
            <a:ext cx="6916158" cy="2585323"/>
          </a:xfrm>
          <a:prstGeom prst="rect">
            <a:avLst/>
          </a:prstGeom>
          <a:noFill/>
        </p:spPr>
        <p:txBody>
          <a:bodyPr wrap="square" rtlCol="0">
            <a:spAutoFit/>
          </a:bodyPr>
          <a:lstStyle/>
          <a:p>
            <a:r>
              <a:rPr lang="en-US" dirty="0" err="1"/>
              <a:t>Flipgrid</a:t>
            </a:r>
            <a:r>
              <a:rPr lang="en-US" dirty="0"/>
              <a:t> provides boundless opportunities for students to respond to rich questions, build confidence in their own capacity to communicate their opinions and respond to one another. </a:t>
            </a:r>
          </a:p>
          <a:p>
            <a:endParaRPr lang="en-US" dirty="0"/>
          </a:p>
          <a:p>
            <a:r>
              <a:rPr lang="en-US" dirty="0" err="1"/>
              <a:t>Flipgrid</a:t>
            </a:r>
            <a:r>
              <a:rPr lang="en-US" dirty="0"/>
              <a:t> URL for those unable to connect otherwise:</a:t>
            </a:r>
          </a:p>
          <a:p>
            <a:r>
              <a:rPr lang="en-US" dirty="0"/>
              <a:t>F</a:t>
            </a:r>
            <a:r>
              <a:rPr lang="en-AU" dirty="0"/>
              <a:t>lip Grid Code: </a:t>
            </a:r>
            <a:r>
              <a:rPr lang="en-AU" u="sng" dirty="0">
                <a:hlinkClick r:id="rId4"/>
              </a:rPr>
              <a:t>https://flipgrid.com/</a:t>
            </a:r>
            <a:r>
              <a:rPr lang="en-AU" dirty="0"/>
              <a:t>ba562f</a:t>
            </a:r>
          </a:p>
          <a:p>
            <a:br>
              <a:rPr lang="en-AU" dirty="0"/>
            </a:br>
            <a:endParaRPr lang="en-AU" dirty="0"/>
          </a:p>
          <a:p>
            <a:endParaRPr lang="en-AU" dirty="0"/>
          </a:p>
        </p:txBody>
      </p:sp>
      <p:pic>
        <p:nvPicPr>
          <p:cNvPr id="2050" name="Picture 2" descr="https://lh4.googleusercontent.com/AUFEUgRFPKYMUl64d_3y0692nq0sanpZ3BzqS4PpZsYW0ideWAJcwY3MxuFzpJmAssCxbuIwq1tBw5FZAUJit3eiLdtH0bv8z1nGYeo6IQhkQw54vn761y2xZnwU8FwwcYHRoLSGSg">
            <a:extLst>
              <a:ext uri="{FF2B5EF4-FFF2-40B4-BE49-F238E27FC236}">
                <a16:creationId xmlns:a16="http://schemas.microsoft.com/office/drawing/2014/main" id="{01415B9E-1FB3-4AE2-B70B-74933A4775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549" y="2462938"/>
            <a:ext cx="2976818" cy="297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75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1483423" y="1276280"/>
            <a:ext cx="6669977" cy="1039883"/>
          </a:xfrm>
        </p:spPr>
        <p:txBody>
          <a:bodyPr>
            <a:normAutofit fontScale="90000"/>
          </a:bodyPr>
          <a:lstStyle/>
          <a:p>
            <a:r>
              <a:rPr lang="en-US" dirty="0"/>
              <a:t>So far today you have:</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426278" y="2406673"/>
            <a:ext cx="8098597" cy="3946502"/>
          </a:xfrm>
        </p:spPr>
        <p:txBody>
          <a:bodyPr>
            <a:normAutofit fontScale="92500" lnSpcReduction="10000"/>
          </a:bodyPr>
          <a:lstStyle/>
          <a:p>
            <a:r>
              <a:rPr lang="en-US" dirty="0"/>
              <a:t>Created an Adobe Spark Post</a:t>
            </a:r>
          </a:p>
          <a:p>
            <a:r>
              <a:rPr lang="en-US" dirty="0"/>
              <a:t>Created an Adobe Spark Video</a:t>
            </a:r>
          </a:p>
          <a:p>
            <a:r>
              <a:rPr lang="en-US" dirty="0"/>
              <a:t> Created an Adobe Spark Page and inserted your video and Spark Post into it</a:t>
            </a:r>
          </a:p>
          <a:p>
            <a:r>
              <a:rPr lang="en-US" dirty="0"/>
              <a:t>Hopefully we have also looked at </a:t>
            </a:r>
            <a:r>
              <a:rPr lang="en-US" dirty="0" err="1"/>
              <a:t>Flipgrid</a:t>
            </a:r>
            <a:r>
              <a:rPr lang="en-US" dirty="0"/>
              <a:t> and Answer Garden</a:t>
            </a:r>
          </a:p>
          <a:p>
            <a:endParaRPr lang="en-US" dirty="0"/>
          </a:p>
          <a:p>
            <a:r>
              <a:rPr lang="en-US" dirty="0"/>
              <a:t>Shared ideas, connected and hopefully developed your PLN a little further</a:t>
            </a:r>
          </a:p>
          <a:p>
            <a:r>
              <a:rPr lang="en-US" dirty="0"/>
              <a:t>Consider using Twitter as part of your PLN. Sharing ideas and resources can be great stimuli for tailoring of materials for your own clientele.</a:t>
            </a:r>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
        <p:nvSpPr>
          <p:cNvPr id="11" name="TextBox 10">
            <a:extLst>
              <a:ext uri="{FF2B5EF4-FFF2-40B4-BE49-F238E27FC236}">
                <a16:creationId xmlns:a16="http://schemas.microsoft.com/office/drawing/2014/main" id="{06068E10-E5F0-4017-B0F4-885348F0C456}"/>
              </a:ext>
            </a:extLst>
          </p:cNvPr>
          <p:cNvSpPr txBox="1"/>
          <p:nvPr/>
        </p:nvSpPr>
        <p:spPr>
          <a:xfrm flipH="1">
            <a:off x="4524500" y="3023491"/>
            <a:ext cx="6020684" cy="369332"/>
          </a:xfrm>
          <a:prstGeom prst="rect">
            <a:avLst/>
          </a:prstGeom>
          <a:noFill/>
        </p:spPr>
        <p:txBody>
          <a:bodyPr wrap="square" rtlCol="0">
            <a:spAutoFit/>
          </a:bodyPr>
          <a:lstStyle/>
          <a:p>
            <a:endParaRPr lang="en-AU" dirty="0"/>
          </a:p>
        </p:txBody>
      </p:sp>
      <p:pic>
        <p:nvPicPr>
          <p:cNvPr id="15" name="Picture 14" descr="A close up of a sign&#10;&#10;Description generated with very high confidence">
            <a:extLst>
              <a:ext uri="{FF2B5EF4-FFF2-40B4-BE49-F238E27FC236}">
                <a16:creationId xmlns:a16="http://schemas.microsoft.com/office/drawing/2014/main" id="{E027516A-0068-4B32-B332-A176BEC09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594" y="2814567"/>
            <a:ext cx="3790950" cy="3790950"/>
          </a:xfrm>
          <a:prstGeom prst="rect">
            <a:avLst/>
          </a:prstGeom>
        </p:spPr>
      </p:pic>
    </p:spTree>
    <p:extLst>
      <p:ext uri="{BB962C8B-B14F-4D97-AF65-F5344CB8AC3E}">
        <p14:creationId xmlns:p14="http://schemas.microsoft.com/office/powerpoint/2010/main" val="2044204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7924800" y="4819651"/>
            <a:ext cx="3676650" cy="1543049"/>
          </a:xfrm>
        </p:spPr>
        <p:txBody>
          <a:bodyPr>
            <a:normAutofit/>
          </a:bodyPr>
          <a:lstStyle/>
          <a:p>
            <a:r>
              <a:rPr lang="en-US" dirty="0">
                <a:hlinkClick r:id="rId2"/>
              </a:rPr>
              <a:t>Drop me a line</a:t>
            </a:r>
          </a:p>
          <a:p>
            <a:r>
              <a:rPr lang="en-US" dirty="0">
                <a:hlinkClick r:id="rId2"/>
              </a:rPr>
              <a:t>jbentley@msm.qld.edu.au</a:t>
            </a:r>
            <a:endParaRPr lang="en-US" dirty="0"/>
          </a:p>
          <a:p>
            <a:r>
              <a:rPr lang="en-US" dirty="0"/>
              <a:t>Twitter: @</a:t>
            </a:r>
            <a:r>
              <a:rPr lang="en-US" dirty="0" err="1"/>
              <a:t>BentleyJuliette</a:t>
            </a:r>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0" name="Picture 9">
            <a:extLst>
              <a:ext uri="{FF2B5EF4-FFF2-40B4-BE49-F238E27FC236}">
                <a16:creationId xmlns:a16="http://schemas.microsoft.com/office/drawing/2014/main" id="{DE7381A6-5FE9-47B0-8E16-73CA17396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525" y="1533525"/>
            <a:ext cx="3790950" cy="3790950"/>
          </a:xfrm>
          <a:prstGeom prst="rect">
            <a:avLst/>
          </a:prstGeom>
        </p:spPr>
      </p:pic>
    </p:spTree>
    <p:extLst>
      <p:ext uri="{BB962C8B-B14F-4D97-AF65-F5344CB8AC3E}">
        <p14:creationId xmlns:p14="http://schemas.microsoft.com/office/powerpoint/2010/main" val="74340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0" name="Picture 9">
            <a:extLst>
              <a:ext uri="{FF2B5EF4-FFF2-40B4-BE49-F238E27FC236}">
                <a16:creationId xmlns:a16="http://schemas.microsoft.com/office/drawing/2014/main" id="{267025B1-FB85-49BF-8AD8-BE00A2191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020" y="442311"/>
            <a:ext cx="8002861" cy="5973377"/>
          </a:xfrm>
          <a:prstGeom prst="rect">
            <a:avLst/>
          </a:prstGeom>
        </p:spPr>
      </p:pic>
      <p:pic>
        <p:nvPicPr>
          <p:cNvPr id="2050" name="Picture 2" descr="https://render.bitstrips.com/v2/cpanel/2af24209-ea90-4912-9223-4c54c650559a-8431aa13-c763-4f60-b951-fd0319edafc7-v1.png?transparent=1&amp;palette=1">
            <a:extLst>
              <a:ext uri="{FF2B5EF4-FFF2-40B4-BE49-F238E27FC236}">
                <a16:creationId xmlns:a16="http://schemas.microsoft.com/office/drawing/2014/main" id="{71FA3F7A-ADE3-43B9-A031-ACD09B054E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469" y="-299346"/>
            <a:ext cx="3522893" cy="352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5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0" name="Picture 9" descr="&#10;&#10;Description generated with high confidence">
            <a:extLst>
              <a:ext uri="{FF2B5EF4-FFF2-40B4-BE49-F238E27FC236}">
                <a16:creationId xmlns:a16="http://schemas.microsoft.com/office/drawing/2014/main" id="{2B817EB6-D37D-4662-AD56-178196513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758" y="252482"/>
            <a:ext cx="8582167" cy="6353033"/>
          </a:xfrm>
          <a:prstGeom prst="rect">
            <a:avLst/>
          </a:prstGeom>
        </p:spPr>
      </p:pic>
      <p:pic>
        <p:nvPicPr>
          <p:cNvPr id="3" name="Picture 2" descr="A picture containing tree, bottle&#10;&#10;Description generated with high confidence">
            <a:extLst>
              <a:ext uri="{FF2B5EF4-FFF2-40B4-BE49-F238E27FC236}">
                <a16:creationId xmlns:a16="http://schemas.microsoft.com/office/drawing/2014/main" id="{F5EE3D40-2297-4044-944A-C5ADCB34D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77" y="2038350"/>
            <a:ext cx="3176516" cy="3176516"/>
          </a:xfrm>
          <a:prstGeom prst="rect">
            <a:avLst/>
          </a:prstGeom>
        </p:spPr>
      </p:pic>
    </p:spTree>
    <p:extLst>
      <p:ext uri="{BB962C8B-B14F-4D97-AF65-F5344CB8AC3E}">
        <p14:creationId xmlns:p14="http://schemas.microsoft.com/office/powerpoint/2010/main" val="2268157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2850261" y="259769"/>
            <a:ext cx="9144000" cy="1039883"/>
          </a:xfrm>
        </p:spPr>
        <p:txBody>
          <a:bodyPr/>
          <a:lstStyle/>
          <a:p>
            <a:r>
              <a:rPr lang="en-US" dirty="0"/>
              <a:t>Introducing Answer Garden</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7814685" y="2121976"/>
            <a:ext cx="4695830" cy="681551"/>
          </a:xfrm>
        </p:spPr>
        <p:txBody>
          <a:bodyPr>
            <a:normAutofit fontScale="92500" lnSpcReduction="10000"/>
          </a:bodyPr>
          <a:lstStyle/>
          <a:p>
            <a:r>
              <a:rPr lang="en-AU" dirty="0"/>
              <a:t>Now it is your turn.  Go to </a:t>
            </a:r>
            <a:r>
              <a:rPr lang="en-AU" dirty="0">
                <a:hlinkClick r:id="rId2"/>
              </a:rPr>
              <a:t>https://answergarden.ch/728901</a:t>
            </a:r>
            <a:endParaRPr lang="en-AU" dirty="0"/>
          </a:p>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sp>
        <p:nvSpPr>
          <p:cNvPr id="11" name="TextBox 10">
            <a:extLst>
              <a:ext uri="{FF2B5EF4-FFF2-40B4-BE49-F238E27FC236}">
                <a16:creationId xmlns:a16="http://schemas.microsoft.com/office/drawing/2014/main" id="{06068E10-E5F0-4017-B0F4-885348F0C456}"/>
              </a:ext>
            </a:extLst>
          </p:cNvPr>
          <p:cNvSpPr txBox="1"/>
          <p:nvPr/>
        </p:nvSpPr>
        <p:spPr>
          <a:xfrm flipH="1">
            <a:off x="6205424" y="2319138"/>
            <a:ext cx="6020684" cy="369332"/>
          </a:xfrm>
          <a:prstGeom prst="rect">
            <a:avLst/>
          </a:prstGeom>
          <a:noFill/>
        </p:spPr>
        <p:txBody>
          <a:bodyPr wrap="square" rtlCol="0">
            <a:spAutoFit/>
          </a:bodyPr>
          <a:lstStyle/>
          <a:p>
            <a:endParaRPr lang="en-AU" dirty="0"/>
          </a:p>
        </p:txBody>
      </p:sp>
      <p:pic>
        <p:nvPicPr>
          <p:cNvPr id="10" name="Picture 9" descr="A screenshot of a social media post&#10;&#10;Description generated with very high confidence">
            <a:extLst>
              <a:ext uri="{FF2B5EF4-FFF2-40B4-BE49-F238E27FC236}">
                <a16:creationId xmlns:a16="http://schemas.microsoft.com/office/drawing/2014/main" id="{B4525E87-048F-4D1F-91DD-A7B47C553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160" y="3120728"/>
            <a:ext cx="3376927" cy="1969874"/>
          </a:xfrm>
          <a:prstGeom prst="rect">
            <a:avLst/>
          </a:prstGeom>
        </p:spPr>
      </p:pic>
      <p:sp>
        <p:nvSpPr>
          <p:cNvPr id="14" name="TextBox 13">
            <a:extLst>
              <a:ext uri="{FF2B5EF4-FFF2-40B4-BE49-F238E27FC236}">
                <a16:creationId xmlns:a16="http://schemas.microsoft.com/office/drawing/2014/main" id="{D1796193-12EA-44D5-9900-76803CCA5E2E}"/>
              </a:ext>
            </a:extLst>
          </p:cNvPr>
          <p:cNvSpPr txBox="1"/>
          <p:nvPr/>
        </p:nvSpPr>
        <p:spPr>
          <a:xfrm>
            <a:off x="9677400" y="2814567"/>
            <a:ext cx="2200275" cy="369332"/>
          </a:xfrm>
          <a:prstGeom prst="rect">
            <a:avLst/>
          </a:prstGeom>
          <a:noFill/>
        </p:spPr>
        <p:txBody>
          <a:bodyPr wrap="square" rtlCol="0">
            <a:spAutoFit/>
          </a:bodyPr>
          <a:lstStyle/>
          <a:p>
            <a:r>
              <a:rPr lang="en-US" dirty="0"/>
              <a:t>Password: PESA</a:t>
            </a:r>
            <a:endParaRPr lang="en-AU" dirty="0"/>
          </a:p>
        </p:txBody>
      </p:sp>
      <p:pic>
        <p:nvPicPr>
          <p:cNvPr id="16" name="Picture 15" descr="A screenshot of a cell phone&#10;&#10;Description generated with very high confidence">
            <a:extLst>
              <a:ext uri="{FF2B5EF4-FFF2-40B4-BE49-F238E27FC236}">
                <a16:creationId xmlns:a16="http://schemas.microsoft.com/office/drawing/2014/main" id="{99A40F6E-7F40-4EC7-ADFE-0B05D9C267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106" y="2951856"/>
            <a:ext cx="5629275" cy="3484789"/>
          </a:xfrm>
          <a:prstGeom prst="rect">
            <a:avLst/>
          </a:prstGeom>
        </p:spPr>
      </p:pic>
      <p:sp>
        <p:nvSpPr>
          <p:cNvPr id="17" name="TextBox 16">
            <a:extLst>
              <a:ext uri="{FF2B5EF4-FFF2-40B4-BE49-F238E27FC236}">
                <a16:creationId xmlns:a16="http://schemas.microsoft.com/office/drawing/2014/main" id="{10CE2F97-AAD7-4DCB-BADC-701C10BE4BD6}"/>
              </a:ext>
            </a:extLst>
          </p:cNvPr>
          <p:cNvSpPr txBox="1"/>
          <p:nvPr/>
        </p:nvSpPr>
        <p:spPr>
          <a:xfrm>
            <a:off x="2608402" y="1944687"/>
            <a:ext cx="6020684" cy="646331"/>
          </a:xfrm>
          <a:prstGeom prst="rect">
            <a:avLst/>
          </a:prstGeom>
          <a:noFill/>
        </p:spPr>
        <p:txBody>
          <a:bodyPr wrap="square" rtlCol="0">
            <a:spAutoFit/>
          </a:bodyPr>
          <a:lstStyle/>
          <a:p>
            <a:r>
              <a:rPr lang="en-US" dirty="0"/>
              <a:t>Grade 7 students responding anonymously to a question posed.</a:t>
            </a:r>
            <a:endParaRPr lang="en-AU" dirty="0"/>
          </a:p>
        </p:txBody>
      </p:sp>
      <p:pic>
        <p:nvPicPr>
          <p:cNvPr id="13" name="Picture 12" descr="A close up of a logo&#10;&#10;Description generated with very high confidence">
            <a:extLst>
              <a:ext uri="{FF2B5EF4-FFF2-40B4-BE49-F238E27FC236}">
                <a16:creationId xmlns:a16="http://schemas.microsoft.com/office/drawing/2014/main" id="{3877A3BD-C3A5-4736-BB57-356679D47D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717" y="2814567"/>
            <a:ext cx="3790950" cy="3790950"/>
          </a:xfrm>
          <a:prstGeom prst="rect">
            <a:avLst/>
          </a:prstGeom>
        </p:spPr>
      </p:pic>
    </p:spTree>
    <p:extLst>
      <p:ext uri="{BB962C8B-B14F-4D97-AF65-F5344CB8AC3E}">
        <p14:creationId xmlns:p14="http://schemas.microsoft.com/office/powerpoint/2010/main" val="419671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0" name="Picture 9" descr="&#10;&#10;Description generated with very high confidence">
            <a:extLst>
              <a:ext uri="{FF2B5EF4-FFF2-40B4-BE49-F238E27FC236}">
                <a16:creationId xmlns:a16="http://schemas.microsoft.com/office/drawing/2014/main" id="{B00FC56E-CF4A-464A-8BC8-F35BCAA67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79" y="1403968"/>
            <a:ext cx="6868312" cy="5104465"/>
          </a:xfrm>
          <a:prstGeom prst="rect">
            <a:avLst/>
          </a:prstGeom>
        </p:spPr>
      </p:pic>
      <p:pic>
        <p:nvPicPr>
          <p:cNvPr id="3" name="Picture 2" descr="A close up of a logo&#10;&#10;Description generated with high confidence">
            <a:extLst>
              <a:ext uri="{FF2B5EF4-FFF2-40B4-BE49-F238E27FC236}">
                <a16:creationId xmlns:a16="http://schemas.microsoft.com/office/drawing/2014/main" id="{E8E38774-C031-4D40-AD09-B12CDE4B6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443" y="870550"/>
            <a:ext cx="3790950" cy="3790950"/>
          </a:xfrm>
          <a:prstGeom prst="rect">
            <a:avLst/>
          </a:prstGeom>
        </p:spPr>
      </p:pic>
    </p:spTree>
    <p:extLst>
      <p:ext uri="{BB962C8B-B14F-4D97-AF65-F5344CB8AC3E}">
        <p14:creationId xmlns:p14="http://schemas.microsoft.com/office/powerpoint/2010/main" val="64080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3" name="Picture 2">
            <a:extLst>
              <a:ext uri="{FF2B5EF4-FFF2-40B4-BE49-F238E27FC236}">
                <a16:creationId xmlns:a16="http://schemas.microsoft.com/office/drawing/2014/main" id="{17BCCD50-569B-4E35-BF96-E0E17F53D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87" y="1361497"/>
            <a:ext cx="5824591" cy="4374139"/>
          </a:xfrm>
          <a:prstGeom prst="rect">
            <a:avLst/>
          </a:prstGeom>
        </p:spPr>
      </p:pic>
      <p:pic>
        <p:nvPicPr>
          <p:cNvPr id="10" name="Picture 9">
            <a:extLst>
              <a:ext uri="{FF2B5EF4-FFF2-40B4-BE49-F238E27FC236}">
                <a16:creationId xmlns:a16="http://schemas.microsoft.com/office/drawing/2014/main" id="{C85ACE17-2E2D-4466-8268-460721D58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61497"/>
            <a:ext cx="5890260" cy="4411980"/>
          </a:xfrm>
          <a:prstGeom prst="rect">
            <a:avLst/>
          </a:prstGeom>
        </p:spPr>
      </p:pic>
      <p:pic>
        <p:nvPicPr>
          <p:cNvPr id="12" name="Picture 11">
            <a:extLst>
              <a:ext uri="{FF2B5EF4-FFF2-40B4-BE49-F238E27FC236}">
                <a16:creationId xmlns:a16="http://schemas.microsoft.com/office/drawing/2014/main" id="{F956517E-3787-45FE-ACFE-CA6F40849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2875" y="3611431"/>
            <a:ext cx="2143125" cy="2143125"/>
          </a:xfrm>
          <a:prstGeom prst="rect">
            <a:avLst/>
          </a:prstGeom>
        </p:spPr>
      </p:pic>
      <p:pic>
        <p:nvPicPr>
          <p:cNvPr id="4" name="Picture 3">
            <a:extLst>
              <a:ext uri="{FF2B5EF4-FFF2-40B4-BE49-F238E27FC236}">
                <a16:creationId xmlns:a16="http://schemas.microsoft.com/office/drawing/2014/main" id="{DCB19311-D045-42CC-8955-A238E85BF1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7598" y="0"/>
            <a:ext cx="2306636" cy="2306636"/>
          </a:xfrm>
          <a:prstGeom prst="rect">
            <a:avLst/>
          </a:prstGeom>
        </p:spPr>
      </p:pic>
    </p:spTree>
    <p:extLst>
      <p:ext uri="{BB962C8B-B14F-4D97-AF65-F5344CB8AC3E}">
        <p14:creationId xmlns:p14="http://schemas.microsoft.com/office/powerpoint/2010/main" val="284912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534195" y="3649422"/>
            <a:ext cx="2977662" cy="2642454"/>
          </a:xfrm>
        </p:spPr>
        <p:txBody>
          <a:bodyPr/>
          <a:lstStyle/>
          <a:p>
            <a:r>
              <a:rPr lang="en-AU" dirty="0"/>
              <a:t>Adobe Spark Login</a:t>
            </a:r>
          </a:p>
          <a:p>
            <a:endParaRPr lang="en-AU" dirty="0"/>
          </a:p>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400" dirty="0"/>
              <a:t>www.PESA.edu.au                                                                                                                                                                                                                                               </a:t>
            </a:r>
            <a:r>
              <a:rPr lang="en-AU" sz="12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10" name="Picture 9">
            <a:extLst>
              <a:ext uri="{FF2B5EF4-FFF2-40B4-BE49-F238E27FC236}">
                <a16:creationId xmlns:a16="http://schemas.microsoft.com/office/drawing/2014/main" id="{725118E1-4D65-4186-BF57-75FC1430B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12" y="1314330"/>
            <a:ext cx="2143125" cy="2143125"/>
          </a:xfrm>
          <a:prstGeom prst="rect">
            <a:avLst/>
          </a:prstGeom>
        </p:spPr>
      </p:pic>
      <p:pic>
        <p:nvPicPr>
          <p:cNvPr id="12" name="Picture 11" descr="A picture containing electronics&#10;&#10;Description generated with high confidence">
            <a:extLst>
              <a:ext uri="{FF2B5EF4-FFF2-40B4-BE49-F238E27FC236}">
                <a16:creationId xmlns:a16="http://schemas.microsoft.com/office/drawing/2014/main" id="{B4E04F07-829D-4D42-A35C-287477928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0809" y="1122363"/>
            <a:ext cx="7748614" cy="4364037"/>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86FBAAD1-D65D-49C1-8789-14ED9C834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922" y="4016074"/>
            <a:ext cx="2620901" cy="2524721"/>
          </a:xfrm>
          <a:prstGeom prst="rect">
            <a:avLst/>
          </a:prstGeom>
        </p:spPr>
      </p:pic>
    </p:spTree>
    <p:extLst>
      <p:ext uri="{BB962C8B-B14F-4D97-AF65-F5344CB8AC3E}">
        <p14:creationId xmlns:p14="http://schemas.microsoft.com/office/powerpoint/2010/main" val="324094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www.PESA.edu.au                                                                                                                                                                                                                                               </a:t>
            </a:r>
            <a:r>
              <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rPr>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3" name="Picture 2">
            <a:extLst>
              <a:ext uri="{FF2B5EF4-FFF2-40B4-BE49-F238E27FC236}">
                <a16:creationId xmlns:a16="http://schemas.microsoft.com/office/drawing/2014/main" id="{B7E227C3-EB74-4FA8-AB80-F91C14D3F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41" y="1311004"/>
            <a:ext cx="3284309" cy="5180130"/>
          </a:xfrm>
          <a:prstGeom prst="rect">
            <a:avLst/>
          </a:prstGeom>
        </p:spPr>
      </p:pic>
      <p:pic>
        <p:nvPicPr>
          <p:cNvPr id="4" name="Picture 3" descr="A close up of a sign&#10;&#10;Description generated with very high confidence">
            <a:extLst>
              <a:ext uri="{FF2B5EF4-FFF2-40B4-BE49-F238E27FC236}">
                <a16:creationId xmlns:a16="http://schemas.microsoft.com/office/drawing/2014/main" id="{24968F59-A032-4B98-BEEE-62F4BE525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445" y="278501"/>
            <a:ext cx="5061613" cy="6327016"/>
          </a:xfrm>
          <a:prstGeom prst="rect">
            <a:avLst/>
          </a:prstGeom>
        </p:spPr>
      </p:pic>
      <p:pic>
        <p:nvPicPr>
          <p:cNvPr id="12" name="Picture 11">
            <a:extLst>
              <a:ext uri="{FF2B5EF4-FFF2-40B4-BE49-F238E27FC236}">
                <a16:creationId xmlns:a16="http://schemas.microsoft.com/office/drawing/2014/main" id="{B7E9672B-C661-4270-BE02-C8FE458AA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48847">
            <a:off x="3980080" y="3382670"/>
            <a:ext cx="2593680" cy="2593680"/>
          </a:xfrm>
          <a:prstGeom prst="rect">
            <a:avLst/>
          </a:prstGeom>
        </p:spPr>
      </p:pic>
    </p:spTree>
    <p:extLst>
      <p:ext uri="{BB962C8B-B14F-4D97-AF65-F5344CB8AC3E}">
        <p14:creationId xmlns:p14="http://schemas.microsoft.com/office/powerpoint/2010/main" val="198340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64F24-7ACA-4859-A04B-EF4545A2ECDE}"/>
              </a:ext>
            </a:extLst>
          </p:cNvPr>
          <p:cNvSpPr/>
          <p:nvPr/>
        </p:nvSpPr>
        <p:spPr>
          <a:xfrm>
            <a:off x="0" y="1"/>
            <a:ext cx="12128274" cy="2524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4672807-4065-4A97-BEC1-D7A0777CEE67}"/>
              </a:ext>
            </a:extLst>
          </p:cNvPr>
          <p:cNvSpPr/>
          <p:nvPr/>
        </p:nvSpPr>
        <p:spPr>
          <a:xfrm>
            <a:off x="12110846" y="-1"/>
            <a:ext cx="184912" cy="6858000"/>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4C387C5-527F-43E4-9158-03A7A20B6950}"/>
              </a:ext>
            </a:extLst>
          </p:cNvPr>
          <p:cNvSpPr/>
          <p:nvPr/>
        </p:nvSpPr>
        <p:spPr>
          <a:xfrm>
            <a:off x="0" y="6605517"/>
            <a:ext cx="12307060" cy="25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rPr>
              <a:t>www.PESA.edu.au                                                                                                                                                                                                                                               </a:t>
            </a:r>
            <a:r>
              <a:rPr kumimoji="0" lang="en-AU" sz="1200" b="0" i="0" u="none" strike="noStrike" kern="1200" cap="none" spc="0" normalizeH="0" baseline="0" noProof="0" dirty="0">
                <a:ln>
                  <a:noFill/>
                </a:ln>
                <a:solidFill>
                  <a:prstClr val="white"/>
                </a:solidFill>
                <a:effectLst/>
                <a:uLnTx/>
                <a:uFillTx/>
                <a:latin typeface="Calibri" panose="020F0502020204030204"/>
                <a:ea typeface="+mn-ea"/>
                <a:cs typeface="+mn-cs"/>
              </a:rPr>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0" y="252483"/>
            <a:ext cx="184912" cy="6605517"/>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9" y="349567"/>
            <a:ext cx="2662158" cy="772796"/>
          </a:xfrm>
          <a:prstGeom prst="rect">
            <a:avLst/>
          </a:prstGeom>
        </p:spPr>
      </p:pic>
      <p:pic>
        <p:nvPicPr>
          <p:cNvPr id="3" name="Picture 2" descr="A person with a beard&#10;&#10;Description generated with high confidence">
            <a:extLst>
              <a:ext uri="{FF2B5EF4-FFF2-40B4-BE49-F238E27FC236}">
                <a16:creationId xmlns:a16="http://schemas.microsoft.com/office/drawing/2014/main" id="{C21515C7-2124-4095-81F0-C2E4B3C63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11" y="1374845"/>
            <a:ext cx="7026413" cy="5230672"/>
          </a:xfrm>
          <a:prstGeom prst="rect">
            <a:avLst/>
          </a:prstGeom>
        </p:spPr>
      </p:pic>
      <p:pic>
        <p:nvPicPr>
          <p:cNvPr id="10" name="Picture 9">
            <a:extLst>
              <a:ext uri="{FF2B5EF4-FFF2-40B4-BE49-F238E27FC236}">
                <a16:creationId xmlns:a16="http://schemas.microsoft.com/office/drawing/2014/main" id="{48888834-6C8C-41E4-BF5E-14BA0EE99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0533" y="1932800"/>
            <a:ext cx="4733807" cy="3550355"/>
          </a:xfrm>
          <a:prstGeom prst="rect">
            <a:avLst/>
          </a:prstGeom>
        </p:spPr>
      </p:pic>
      <p:sp>
        <p:nvSpPr>
          <p:cNvPr id="2" name="TextBox 1">
            <a:extLst>
              <a:ext uri="{FF2B5EF4-FFF2-40B4-BE49-F238E27FC236}">
                <a16:creationId xmlns:a16="http://schemas.microsoft.com/office/drawing/2014/main" id="{C6B05EA0-6BBC-4A1E-9602-CA201B5F19AF}"/>
              </a:ext>
            </a:extLst>
          </p:cNvPr>
          <p:cNvSpPr txBox="1"/>
          <p:nvPr/>
        </p:nvSpPr>
        <p:spPr>
          <a:xfrm>
            <a:off x="3286125" y="504965"/>
            <a:ext cx="8448675" cy="369332"/>
          </a:xfrm>
          <a:prstGeom prst="rect">
            <a:avLst/>
          </a:prstGeom>
          <a:noFill/>
        </p:spPr>
        <p:txBody>
          <a:bodyPr wrap="square" rtlCol="0">
            <a:spAutoFit/>
          </a:bodyPr>
          <a:lstStyle/>
          <a:p>
            <a:r>
              <a:rPr lang="en-US" dirty="0"/>
              <a:t>Examples of Spark Post used in Pos Ed</a:t>
            </a:r>
            <a:endParaRPr lang="en-AU" dirty="0"/>
          </a:p>
        </p:txBody>
      </p:sp>
    </p:spTree>
    <p:extLst>
      <p:ext uri="{BB962C8B-B14F-4D97-AF65-F5344CB8AC3E}">
        <p14:creationId xmlns:p14="http://schemas.microsoft.com/office/powerpoint/2010/main" val="1962666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3778</TotalTime>
  <Words>558</Words>
  <Application>Microsoft Office PowerPoint</Application>
  <PresentationFormat>Widescreen</PresentationFormat>
  <Paragraphs>74</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21" baseType="lpstr">
      <vt:lpstr>Arial</vt:lpstr>
      <vt:lpstr>Calibri</vt:lpstr>
      <vt:lpstr>Calibri Light</vt:lpstr>
      <vt:lpstr>Office Theme</vt:lpstr>
      <vt:lpstr>Creating Engaging Personalized Resources for Positive Education Classrooms</vt:lpstr>
      <vt:lpstr>PowerPoint Presentation</vt:lpstr>
      <vt:lpstr>PowerPoint Presentation</vt:lpstr>
      <vt:lpstr>Introducing Answer Garden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Try Adobe Spark Pages</vt:lpstr>
      <vt:lpstr>PowerPoint Presentation</vt:lpstr>
      <vt:lpstr>Introducing Flipgrid</vt:lpstr>
      <vt:lpstr>So far today you have: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Marita Hayes-Brown</dc:creator>
  <cp:lastModifiedBy>Juliette Bentley</cp:lastModifiedBy>
  <cp:revision>26</cp:revision>
  <dcterms:created xsi:type="dcterms:W3CDTF">2017-10-13T00:03:39Z</dcterms:created>
  <dcterms:modified xsi:type="dcterms:W3CDTF">2018-07-21T06:44:29Z</dcterms:modified>
</cp:coreProperties>
</file>