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74" r:id="rId5"/>
    <p:sldId id="276" r:id="rId6"/>
    <p:sldId id="260" r:id="rId7"/>
    <p:sldId id="273" r:id="rId8"/>
    <p:sldId id="272" r:id="rId9"/>
    <p:sldId id="277" r:id="rId10"/>
    <p:sldId id="269" r:id="rId11"/>
    <p:sldId id="278" r:id="rId12"/>
    <p:sldId id="27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309">
          <p15:clr>
            <a:srgbClr val="A4A3A4"/>
          </p15:clr>
        </p15:guide>
        <p15:guide id="3" orient="horz" pos="3817">
          <p15:clr>
            <a:srgbClr val="A4A3A4"/>
          </p15:clr>
        </p15:guide>
        <p15:guide id="4" orient="horz" pos="2517">
          <p15:clr>
            <a:srgbClr val="A4A3A4"/>
          </p15:clr>
        </p15:guide>
        <p15:guide id="5" pos="295">
          <p15:clr>
            <a:srgbClr val="A4A3A4"/>
          </p15:clr>
        </p15:guide>
        <p15:guide id="6" pos="5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75273" autoAdjust="0"/>
  </p:normalViewPr>
  <p:slideViewPr>
    <p:cSldViewPr snapToGrid="0">
      <p:cViewPr varScale="1">
        <p:scale>
          <a:sx n="55" d="100"/>
          <a:sy n="55" d="100"/>
        </p:scale>
        <p:origin x="1866" y="72"/>
      </p:cViewPr>
      <p:guideLst>
        <p:guide orient="horz" pos="720"/>
        <p:guide orient="horz" pos="1309"/>
        <p:guide orient="horz" pos="3817"/>
        <p:guide orient="horz" pos="2517"/>
        <p:guide pos="295"/>
        <p:guide pos="5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2FD0C-D93E-4CC2-8526-7DEC31189D92}" type="datetimeFigureOut">
              <a:rPr lang="en-AU" smtClean="0"/>
              <a:pPr/>
              <a:t>21/07/2018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5994-70B0-439D-AB45-F2DE2F8C85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71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dirty="0"/>
              <a:t>Allow 20 minutes</a:t>
            </a:r>
          </a:p>
          <a:p>
            <a:endParaRPr lang="en-AU" sz="1000" dirty="0"/>
          </a:p>
          <a:p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19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443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00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741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72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32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81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23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37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98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90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73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5994-70B0-439D-AB45-F2DE2F8C85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1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FF_PPT_COVER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4198117"/>
            <a:ext cx="7742237" cy="1050529"/>
          </a:xfrm>
        </p:spPr>
        <p:txBody>
          <a:bodyPr lIns="0"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470118"/>
            <a:ext cx="6858000" cy="7203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71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372897" y="1062829"/>
            <a:ext cx="9194800" cy="73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143000"/>
            <a:ext cx="8047037" cy="54190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078037"/>
            <a:ext cx="8047037" cy="409892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STAFF_PPT_HEADE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768096"/>
          </a:xfrm>
          <a:prstGeom prst="rect">
            <a:avLst/>
          </a:prstGeom>
        </p:spPr>
      </p:pic>
      <p:pic>
        <p:nvPicPr>
          <p:cNvPr id="10" name="Picture 9" descr="STAFF_PPT_FOOT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359652"/>
            <a:ext cx="9144000" cy="4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00"/>
        </a:lnSpc>
        <a:spcBef>
          <a:spcPts val="1000"/>
        </a:spcBef>
        <a:buClr>
          <a:srgbClr val="BB4E39"/>
        </a:buClr>
        <a:buSzPct val="80000"/>
        <a:buFont typeface="Lucida Grande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ts val="2500"/>
        </a:lnSpc>
        <a:spcBef>
          <a:spcPts val="500"/>
        </a:spcBef>
        <a:buClr>
          <a:srgbClr val="BB4E39"/>
        </a:buClr>
        <a:buFont typeface="Lucida Grande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ts val="2500"/>
        </a:lnSpc>
        <a:spcBef>
          <a:spcPts val="500"/>
        </a:spcBef>
        <a:buClr>
          <a:srgbClr val="BB4E39"/>
        </a:buClr>
        <a:buFont typeface="Lucida Grande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ts val="2000"/>
        </a:lnSpc>
        <a:spcBef>
          <a:spcPts val="500"/>
        </a:spcBef>
        <a:buClr>
          <a:srgbClr val="BB4E39"/>
        </a:buClr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ts val="2000"/>
        </a:lnSpc>
        <a:spcBef>
          <a:spcPts val="500"/>
        </a:spcBef>
        <a:buClr>
          <a:srgbClr val="BB4E39"/>
        </a:buClr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378696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.ly/2O6t8DZ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To Feedback or to Withhold?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6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Feedback video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2078038"/>
            <a:ext cx="8047037" cy="4129331"/>
          </a:xfrm>
        </p:spPr>
        <p:txBody>
          <a:bodyPr>
            <a:normAutofit/>
          </a:bodyPr>
          <a:lstStyle/>
          <a:p>
            <a:r>
              <a:rPr lang="en-AU" dirty="0" smtClean="0"/>
              <a:t>Short videos that can be shown in class to students can reduce problems associated with staff not being trained up/comfortable explaining interpretation of feedback reports</a:t>
            </a:r>
          </a:p>
          <a:p>
            <a:r>
              <a:rPr lang="en-AU" dirty="0" smtClean="0"/>
              <a:t>These can also be shared with parents for their education.</a:t>
            </a:r>
          </a:p>
          <a:p>
            <a:r>
              <a:rPr lang="en-AU" dirty="0" smtClean="0"/>
              <a:t>FAS feedback video: </a:t>
            </a: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vimeo.com/203786962</a:t>
            </a:r>
            <a:endParaRPr lang="en-AU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23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Wellbeing “coaching”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77870"/>
            <a:ext cx="3092770" cy="43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23" y="1877870"/>
            <a:ext cx="3092770" cy="43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9933" y="2356338"/>
            <a:ext cx="141995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bit.ly/2O6t8DZ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15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tips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78038"/>
            <a:ext cx="8047037" cy="4129331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Don’t measure what you don’t want to provide feedback on</a:t>
            </a:r>
            <a:endParaRPr lang="en-GB" dirty="0"/>
          </a:p>
          <a:p>
            <a:r>
              <a:rPr lang="en-GB" dirty="0" smtClean="0"/>
              <a:t>Provide feedback as soon as possible following survey</a:t>
            </a:r>
          </a:p>
          <a:p>
            <a:r>
              <a:rPr lang="en-GB" dirty="0" smtClean="0"/>
              <a:t>Provide resources for understanding and improving wellbeing</a:t>
            </a:r>
            <a:endParaRPr lang="en-GB" dirty="0"/>
          </a:p>
          <a:p>
            <a:r>
              <a:rPr lang="en-GB" dirty="0" smtClean="0"/>
              <a:t>Link results to action steps/goals to help individuals be more likely to apply wellbeing strategies</a:t>
            </a:r>
          </a:p>
          <a:p>
            <a:r>
              <a:rPr lang="en-GB" dirty="0" smtClean="0"/>
              <a:t>Offer students the opportunity to talk to a “wellbeing representative” (school psychologist/teacher) to discuss in more detail if required</a:t>
            </a:r>
          </a:p>
          <a:p>
            <a:r>
              <a:rPr lang="en-GB" dirty="0" smtClean="0"/>
              <a:t>Provide information to parents about what is measured and how feedback is to be given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764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737794" y="1066613"/>
            <a:ext cx="7086600" cy="73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Enquiries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78037"/>
            <a:ext cx="8047037" cy="40989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People Diagnostix</a:t>
            </a:r>
          </a:p>
          <a:p>
            <a:pPr marL="0" indent="0">
              <a:lnSpc>
                <a:spcPts val="1600"/>
              </a:lnSpc>
              <a:spcBef>
                <a:spcPts val="1600"/>
              </a:spcBef>
              <a:buNone/>
            </a:pPr>
            <a:r>
              <a:rPr lang="en-GB" sz="2000" dirty="0"/>
              <a:t>Enterprise Unit 3, Suite 4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2000" dirty="0"/>
              <a:t>9 De </a:t>
            </a:r>
            <a:r>
              <a:rPr lang="en-GB" sz="2000" dirty="0" err="1"/>
              <a:t>Laeter</a:t>
            </a:r>
            <a:r>
              <a:rPr lang="en-GB" sz="2000" dirty="0"/>
              <a:t> Way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2000" dirty="0"/>
              <a:t>Bentley, WA 6102</a:t>
            </a:r>
            <a:endParaRPr lang="en-GB" sz="2000" dirty="0" smtClean="0"/>
          </a:p>
          <a:p>
            <a:pPr marL="0" indent="0">
              <a:lnSpc>
                <a:spcPts val="2000"/>
              </a:lnSpc>
              <a:spcBef>
                <a:spcPts val="3400"/>
              </a:spcBef>
              <a:buNone/>
            </a:pPr>
            <a:r>
              <a:rPr lang="en-GB" sz="2000" b="1" dirty="0" smtClean="0"/>
              <a:t>1300 </a:t>
            </a:r>
            <a:r>
              <a:rPr lang="en-GB" sz="2000" b="1" dirty="0"/>
              <a:t>739 426</a:t>
            </a:r>
            <a:endParaRPr lang="en-GB" sz="2000" b="1" dirty="0" smtClean="0"/>
          </a:p>
          <a:p>
            <a:pPr marL="0" indent="0">
              <a:lnSpc>
                <a:spcPts val="1600"/>
              </a:lnSpc>
              <a:buNone/>
            </a:pPr>
            <a:r>
              <a:rPr lang="en-GB" sz="2000" dirty="0" err="1" smtClean="0"/>
              <a:t>reception</a:t>
            </a:r>
            <a:r>
              <a:rPr lang="en-GB" sz="2000" dirty="0" err="1"/>
              <a:t>@peoplediagnostix.com.au</a:t>
            </a:r>
            <a:endParaRPr lang="en-GB" sz="2000" dirty="0" smtClean="0"/>
          </a:p>
          <a:p>
            <a:pPr marL="0" indent="0">
              <a:lnSpc>
                <a:spcPts val="2000"/>
              </a:lnSpc>
              <a:buNone/>
            </a:pPr>
            <a:endParaRPr lang="en-GB" sz="2000" b="1" dirty="0" smtClean="0"/>
          </a:p>
          <a:p>
            <a:pPr marL="0" indent="0">
              <a:lnSpc>
                <a:spcPts val="2000"/>
              </a:lnSpc>
              <a:buNone/>
            </a:pPr>
            <a:endParaRPr lang="en-GB" sz="2000" b="1" dirty="0" smtClean="0"/>
          </a:p>
          <a:p>
            <a:pPr marL="0" indent="0">
              <a:lnSpc>
                <a:spcPts val="2000"/>
              </a:lnSpc>
              <a:buNone/>
            </a:pPr>
            <a:r>
              <a:rPr lang="en-GB" sz="2000" b="1" dirty="0" err="1" smtClean="0"/>
              <a:t>www.flourishingatschool.com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2"/>
          <a:stretch/>
        </p:blipFill>
        <p:spPr>
          <a:xfrm>
            <a:off x="4793017" y="2078038"/>
            <a:ext cx="3885846" cy="24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737794" y="1066613"/>
            <a:ext cx="7086600" cy="73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Overview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78037"/>
            <a:ext cx="8047037" cy="4098925"/>
          </a:xfrm>
        </p:spPr>
        <p:txBody>
          <a:bodyPr/>
          <a:lstStyle/>
          <a:p>
            <a:pPr indent="-360000">
              <a:buSzPct val="80000"/>
            </a:pPr>
            <a:r>
              <a:rPr lang="en-GB" dirty="0" smtClean="0"/>
              <a:t>What are the concerns if feedback is given to students?</a:t>
            </a:r>
          </a:p>
          <a:p>
            <a:pPr indent="-360000">
              <a:buSzPct val="80000"/>
            </a:pPr>
            <a:r>
              <a:rPr lang="en-GB" dirty="0" smtClean="0"/>
              <a:t>What are potential consequences of not providing feedback to students?</a:t>
            </a:r>
          </a:p>
          <a:p>
            <a:pPr indent="-360000">
              <a:buSzPct val="80000"/>
            </a:pPr>
            <a:r>
              <a:rPr lang="en-GB" dirty="0" smtClean="0"/>
              <a:t>Benefits of providing feedback to students</a:t>
            </a:r>
          </a:p>
          <a:p>
            <a:pPr indent="-360000">
              <a:buSzPct val="80000"/>
            </a:pPr>
            <a:r>
              <a:rPr lang="en-GB" dirty="0" smtClean="0"/>
              <a:t>Tips for providing feedback</a:t>
            </a:r>
          </a:p>
          <a:p>
            <a:pPr indent="-360000">
              <a:buSzPct val="8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2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Concerns if feedback is given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78038"/>
            <a:ext cx="8047037" cy="3851649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Cause harm to individuals with poor wellbeing </a:t>
            </a:r>
          </a:p>
          <a:p>
            <a:r>
              <a:rPr lang="en-GB" dirty="0" smtClean="0"/>
              <a:t>Concern over students comparing results with peers</a:t>
            </a:r>
            <a:endParaRPr lang="en-GB" dirty="0"/>
          </a:p>
          <a:p>
            <a:r>
              <a:rPr lang="en-GB" dirty="0" smtClean="0"/>
              <a:t>Concern over individual being compared to a norm group</a:t>
            </a:r>
          </a:p>
          <a:p>
            <a:r>
              <a:rPr lang="en-GB" dirty="0" smtClean="0"/>
              <a:t>Data privacy concerns if individual names are linked to survey responses</a:t>
            </a:r>
          </a:p>
          <a:p>
            <a:r>
              <a:rPr lang="en-GB" dirty="0" smtClean="0"/>
              <a:t>Might change how they respond knowing results aren’t anonymous and low results my prompt a visit to the school psychologist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Concerns if feedback is withheld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78038"/>
            <a:ext cx="8047037" cy="3851649"/>
          </a:xfrm>
        </p:spPr>
        <p:txBody>
          <a:bodyPr>
            <a:normAutofit/>
          </a:bodyPr>
          <a:lstStyle/>
          <a:p>
            <a:r>
              <a:rPr lang="en-AU" dirty="0" smtClean="0"/>
              <a:t>No feedback may reduce “buy in”</a:t>
            </a:r>
          </a:p>
          <a:p>
            <a:r>
              <a:rPr lang="en-GB" dirty="0" smtClean="0"/>
              <a:t>May reduce likelihood of providing honest responses</a:t>
            </a:r>
            <a:endParaRPr lang="en-GB" dirty="0"/>
          </a:p>
          <a:p>
            <a:r>
              <a:rPr lang="en-GB" dirty="0" smtClean="0"/>
              <a:t>Parents may feel they have a right to know their child’s results (who owns the data?)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86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Benefits of providing feedback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78038"/>
            <a:ext cx="8047037" cy="3851649"/>
          </a:xfrm>
        </p:spPr>
        <p:txBody>
          <a:bodyPr>
            <a:normAutofit/>
          </a:bodyPr>
          <a:lstStyle/>
          <a:p>
            <a:r>
              <a:rPr lang="en-AU" dirty="0" smtClean="0"/>
              <a:t>Increase student awareness of “what matters” in relation to wellbeing (increase literacy)</a:t>
            </a:r>
          </a:p>
          <a:p>
            <a:r>
              <a:rPr lang="en-GB" dirty="0" smtClean="0"/>
              <a:t>Increase self-awareness</a:t>
            </a:r>
          </a:p>
          <a:p>
            <a:r>
              <a:rPr lang="en-GB" dirty="0" smtClean="0"/>
              <a:t>Increase motivation to improve wellbeing</a:t>
            </a:r>
          </a:p>
          <a:p>
            <a:r>
              <a:rPr lang="en-GB" dirty="0" smtClean="0"/>
              <a:t>Can link to goal setting</a:t>
            </a:r>
          </a:p>
          <a:p>
            <a:r>
              <a:rPr lang="en-GB" dirty="0" smtClean="0"/>
              <a:t>Can give students a sense of accomplishment if they observe measurable improvements from one survey to the next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0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16" y="1892413"/>
            <a:ext cx="4368775" cy="447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the </a:t>
            </a:r>
            <a:r>
              <a:rPr lang="en-GB" dirty="0" smtClean="0"/>
              <a:t>FP survey </a:t>
            </a:r>
            <a:r>
              <a:rPr lang="en-GB" dirty="0"/>
              <a:t>measure?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626743" y="2057400"/>
            <a:ext cx="2052120" cy="7848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r"/>
            <a:r>
              <a:rPr lang="en-GB" sz="1600" b="1" dirty="0" smtClean="0"/>
              <a:t>Emotions</a:t>
            </a:r>
          </a:p>
          <a:p>
            <a:pPr algn="r"/>
            <a:r>
              <a:rPr lang="en-GB" sz="1600" dirty="0" smtClean="0"/>
              <a:t>Positive Emotions</a:t>
            </a:r>
          </a:p>
          <a:p>
            <a:pPr algn="r"/>
            <a:r>
              <a:rPr lang="en-GB" sz="1600" dirty="0" smtClean="0"/>
              <a:t>Negative </a:t>
            </a:r>
            <a:r>
              <a:rPr lang="en-GB" sz="1600" dirty="0"/>
              <a:t>Emotions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26745" y="3548064"/>
            <a:ext cx="2052120" cy="986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b="1" dirty="0"/>
              <a:t>Engagement</a:t>
            </a:r>
          </a:p>
          <a:p>
            <a:pPr algn="r"/>
            <a:r>
              <a:rPr lang="en-GB" sz="1600" dirty="0"/>
              <a:t>Strengths Known</a:t>
            </a:r>
          </a:p>
          <a:p>
            <a:pPr algn="r"/>
            <a:r>
              <a:rPr lang="en-GB" sz="1600" dirty="0"/>
              <a:t>Balance</a:t>
            </a:r>
          </a:p>
          <a:p>
            <a:pPr algn="r"/>
            <a:r>
              <a:rPr lang="en-GB" sz="1600" dirty="0"/>
              <a:t>Absorption (Flow)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26544" y="5299255"/>
            <a:ext cx="203788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b="1" dirty="0"/>
              <a:t>Positive Relationships</a:t>
            </a:r>
          </a:p>
          <a:p>
            <a:pPr algn="r"/>
            <a:r>
              <a:rPr lang="en-GB" sz="1600" dirty="0"/>
              <a:t>Mutual trust and Enjoyment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8313" y="3548063"/>
            <a:ext cx="2081299" cy="1004367"/>
          </a:xfrm>
          <a:prstGeom prst="rect">
            <a:avLst/>
          </a:prstGeom>
          <a:noFill/>
          <a:ln>
            <a:noFill/>
          </a:ln>
        </p:spPr>
        <p:txBody>
          <a:bodyPr wrap="square" lIns="0" tIns="0" bIns="0" rtlCol="0">
            <a:spAutoFit/>
          </a:bodyPr>
          <a:lstStyle/>
          <a:p>
            <a:r>
              <a:rPr lang="en-GB" sz="1600" b="1" dirty="0"/>
              <a:t>Accomplishment</a:t>
            </a:r>
          </a:p>
          <a:p>
            <a:r>
              <a:rPr lang="en-GB" sz="1600" dirty="0"/>
              <a:t>Goal Setting</a:t>
            </a:r>
          </a:p>
          <a:p>
            <a:r>
              <a:rPr lang="en-GB" sz="1600" dirty="0"/>
              <a:t>Self-Efficacy/Resilience</a:t>
            </a:r>
          </a:p>
          <a:p>
            <a:r>
              <a:rPr lang="en-GB" sz="1600" dirty="0"/>
              <a:t>Accomplished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8313" y="2057400"/>
            <a:ext cx="2221642" cy="1031051"/>
          </a:xfrm>
          <a:prstGeom prst="rect">
            <a:avLst/>
          </a:prstGeom>
          <a:noFill/>
          <a:ln>
            <a:noFill/>
          </a:ln>
        </p:spPr>
        <p:txBody>
          <a:bodyPr wrap="square" lIns="0" tIns="0" rtlCol="0">
            <a:spAutoFit/>
          </a:bodyPr>
          <a:lstStyle/>
          <a:p>
            <a:r>
              <a:rPr lang="en-GB" sz="1600" b="1" dirty="0"/>
              <a:t>Positive Health</a:t>
            </a:r>
          </a:p>
          <a:p>
            <a:r>
              <a:rPr lang="en-GB" sz="1600" dirty="0" smtClean="0"/>
              <a:t>Nutrition</a:t>
            </a:r>
            <a:endParaRPr lang="en-GB" sz="1600" dirty="0"/>
          </a:p>
          <a:p>
            <a:r>
              <a:rPr lang="en-GB" sz="1600" dirty="0"/>
              <a:t>Exercise</a:t>
            </a:r>
          </a:p>
          <a:p>
            <a:r>
              <a:rPr lang="en-GB" sz="1600" dirty="0"/>
              <a:t>Sleep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740" y="5299255"/>
            <a:ext cx="2221642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bIns="0" rtlCol="0">
            <a:spAutoFit/>
          </a:bodyPr>
          <a:lstStyle/>
          <a:p>
            <a:r>
              <a:rPr lang="en-GB" sz="1600" b="1" dirty="0"/>
              <a:t>Meaningfulness</a:t>
            </a:r>
          </a:p>
          <a:p>
            <a:r>
              <a:rPr lang="en-GB" sz="1600" dirty="0"/>
              <a:t>Purpose</a:t>
            </a:r>
          </a:p>
          <a:p>
            <a:r>
              <a:rPr lang="en-GB" sz="1600" dirty="0"/>
              <a:t>Community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6423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Feedback report design process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917700"/>
            <a:ext cx="3110582" cy="43988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34" y="2309156"/>
            <a:ext cx="5193517" cy="36725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53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/>
        </p:blipFill>
        <p:spPr>
          <a:xfrm>
            <a:off x="1201556" y="2104459"/>
            <a:ext cx="7802064" cy="4155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Self-development resources</a:t>
            </a:r>
            <a:endParaRPr lang="en-AU" dirty="0"/>
          </a:p>
        </p:txBody>
      </p:sp>
      <p:pic>
        <p:nvPicPr>
          <p:cNvPr id="10" name="Picture 9" descr="laptop_positiveemotions.png"/>
          <p:cNvPicPr>
            <a:picLocks noChangeAspect="1"/>
          </p:cNvPicPr>
          <p:nvPr/>
        </p:nvPicPr>
        <p:blipFill rotWithShape="1">
          <a:blip r:embed="rId4"/>
          <a:srcRect l="15057" t="6619" r="15535" b="18943"/>
          <a:stretch/>
        </p:blipFill>
        <p:spPr>
          <a:xfrm>
            <a:off x="2281604" y="2348775"/>
            <a:ext cx="49149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Group feedback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12" y="2024747"/>
            <a:ext cx="3014200" cy="42625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1" y="2024747"/>
            <a:ext cx="3014200" cy="42625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26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404</Words>
  <Application>Microsoft Office PowerPoint</Application>
  <PresentationFormat>On-screen Show (4:3)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Grande</vt:lpstr>
      <vt:lpstr>Office Theme</vt:lpstr>
      <vt:lpstr>To Feedback or to Withhold?</vt:lpstr>
      <vt:lpstr>Overview</vt:lpstr>
      <vt:lpstr>Concerns if feedback is given</vt:lpstr>
      <vt:lpstr>Concerns if feedback is withheld</vt:lpstr>
      <vt:lpstr>Benefits of providing feedback</vt:lpstr>
      <vt:lpstr>What does the FP survey measure?</vt:lpstr>
      <vt:lpstr>Feedback report design process</vt:lpstr>
      <vt:lpstr>Self-development resources</vt:lpstr>
      <vt:lpstr>Group feedback</vt:lpstr>
      <vt:lpstr>Feedback video</vt:lpstr>
      <vt:lpstr>Wellbeing “coaching”</vt:lpstr>
      <vt:lpstr>Summary of tips</vt:lpstr>
      <vt:lpstr>Enquiries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Jason</cp:lastModifiedBy>
  <cp:revision>94</cp:revision>
  <dcterms:created xsi:type="dcterms:W3CDTF">2017-09-04T06:13:03Z</dcterms:created>
  <dcterms:modified xsi:type="dcterms:W3CDTF">2018-07-21T07:26:51Z</dcterms:modified>
</cp:coreProperties>
</file>