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80" r:id="rId3"/>
    <p:sldId id="291" r:id="rId4"/>
    <p:sldId id="290" r:id="rId5"/>
    <p:sldId id="281" r:id="rId6"/>
    <p:sldId id="258" r:id="rId7"/>
    <p:sldId id="260" r:id="rId8"/>
    <p:sldId id="261" r:id="rId9"/>
    <p:sldId id="320" r:id="rId10"/>
    <p:sldId id="282" r:id="rId11"/>
    <p:sldId id="264" r:id="rId12"/>
    <p:sldId id="263" r:id="rId13"/>
    <p:sldId id="319" r:id="rId14"/>
    <p:sldId id="289" r:id="rId15"/>
    <p:sldId id="284" r:id="rId16"/>
    <p:sldId id="286" r:id="rId17"/>
    <p:sldId id="285" r:id="rId18"/>
    <p:sldId id="288" r:id="rId19"/>
    <p:sldId id="262" r:id="rId20"/>
    <p:sldId id="287" r:id="rId21"/>
    <p:sldId id="266" r:id="rId22"/>
    <p:sldId id="267" r:id="rId23"/>
    <p:sldId id="298" r:id="rId24"/>
    <p:sldId id="299" r:id="rId25"/>
    <p:sldId id="300" r:id="rId26"/>
    <p:sldId id="301" r:id="rId27"/>
    <p:sldId id="268" r:id="rId28"/>
    <p:sldId id="314" r:id="rId29"/>
    <p:sldId id="315" r:id="rId30"/>
    <p:sldId id="316" r:id="rId31"/>
    <p:sldId id="317" r:id="rId32"/>
    <p:sldId id="318" r:id="rId33"/>
    <p:sldId id="269" r:id="rId34"/>
    <p:sldId id="30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580"/>
  </p:normalViewPr>
  <p:slideViewPr>
    <p:cSldViewPr snapToGrid="0">
      <p:cViewPr>
        <p:scale>
          <a:sx n="80" d="100"/>
          <a:sy n="80" d="100"/>
        </p:scale>
        <p:origin x="1840" y="1080"/>
      </p:cViewPr>
      <p:guideLst/>
    </p:cSldViewPr>
  </p:slideViewPr>
  <p:outlineViewPr>
    <p:cViewPr>
      <p:scale>
        <a:sx n="33" d="100"/>
        <a:sy n="33" d="100"/>
      </p:scale>
      <p:origin x="0" y="-2888"/>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5" d="100"/>
          <a:sy n="85" d="100"/>
        </p:scale>
        <p:origin x="3928" y="168"/>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sers/johnmadden/Documents/2012/Current/JOHN%20MADDEN/2017/Pos%20Ed/9Br%20Profile.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Chart%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marker>
            <c:symbol val="none"/>
          </c:marker>
          <c:cat>
            <c:strRef>
              <c:f>Sheet1!$A$2:$A$25</c:f>
              <c:strCache>
                <c:ptCount val="24"/>
                <c:pt idx="0">
                  <c:v>Bravery</c:v>
                </c:pt>
                <c:pt idx="1">
                  <c:v>Zest</c:v>
                </c:pt>
                <c:pt idx="2">
                  <c:v>Honesty</c:v>
                </c:pt>
                <c:pt idx="3">
                  <c:v>Persistence</c:v>
                </c:pt>
                <c:pt idx="4">
                  <c:v>Perspective</c:v>
                </c:pt>
                <c:pt idx="5">
                  <c:v>Love of Learning</c:v>
                </c:pt>
                <c:pt idx="6">
                  <c:v>Open-Mindedness</c:v>
                </c:pt>
                <c:pt idx="7">
                  <c:v>Curiosity</c:v>
                </c:pt>
                <c:pt idx="8">
                  <c:v>Creativity</c:v>
                </c:pt>
                <c:pt idx="9">
                  <c:v>Fariness</c:v>
                </c:pt>
                <c:pt idx="10">
                  <c:v>Teamwork</c:v>
                </c:pt>
                <c:pt idx="11">
                  <c:v>Leadership</c:v>
                </c:pt>
                <c:pt idx="12">
                  <c:v>Love</c:v>
                </c:pt>
                <c:pt idx="13">
                  <c:v>Social Intelligence</c:v>
                </c:pt>
                <c:pt idx="14">
                  <c:v>Kindness</c:v>
                </c:pt>
                <c:pt idx="15">
                  <c:v>Hope</c:v>
                </c:pt>
                <c:pt idx="16">
                  <c:v>Belief</c:v>
                </c:pt>
                <c:pt idx="17">
                  <c:v>Humour</c:v>
                </c:pt>
                <c:pt idx="18">
                  <c:v>Gratitude</c:v>
                </c:pt>
                <c:pt idx="19">
                  <c:v>Appreciation of Beauty</c:v>
                </c:pt>
                <c:pt idx="20">
                  <c:v>Prudence</c:v>
                </c:pt>
                <c:pt idx="21">
                  <c:v>Self Control</c:v>
                </c:pt>
                <c:pt idx="22">
                  <c:v>Forgiveness</c:v>
                </c:pt>
                <c:pt idx="23">
                  <c:v>Modesty</c:v>
                </c:pt>
              </c:strCache>
            </c:strRef>
          </c:cat>
          <c:val>
            <c:numRef>
              <c:f>Sheet1!$B$2:$B$25</c:f>
              <c:numCache>
                <c:formatCode>General</c:formatCode>
                <c:ptCount val="24"/>
                <c:pt idx="0">
                  <c:v>3.0</c:v>
                </c:pt>
                <c:pt idx="1">
                  <c:v>5.0</c:v>
                </c:pt>
                <c:pt idx="2">
                  <c:v>1.0</c:v>
                </c:pt>
                <c:pt idx="3">
                  <c:v>3.0</c:v>
                </c:pt>
                <c:pt idx="4">
                  <c:v>1.0</c:v>
                </c:pt>
                <c:pt idx="5">
                  <c:v>2.0</c:v>
                </c:pt>
                <c:pt idx="6">
                  <c:v>0.0</c:v>
                </c:pt>
                <c:pt idx="7">
                  <c:v>2.0</c:v>
                </c:pt>
                <c:pt idx="8">
                  <c:v>3.0</c:v>
                </c:pt>
                <c:pt idx="9">
                  <c:v>2.0</c:v>
                </c:pt>
                <c:pt idx="10">
                  <c:v>8.0</c:v>
                </c:pt>
                <c:pt idx="11">
                  <c:v>0.0</c:v>
                </c:pt>
                <c:pt idx="12">
                  <c:v>3.0</c:v>
                </c:pt>
                <c:pt idx="13">
                  <c:v>2.0</c:v>
                </c:pt>
                <c:pt idx="14">
                  <c:v>0.0</c:v>
                </c:pt>
                <c:pt idx="15">
                  <c:v>4.0</c:v>
                </c:pt>
                <c:pt idx="16">
                  <c:v>0.0</c:v>
                </c:pt>
                <c:pt idx="17">
                  <c:v>8.0</c:v>
                </c:pt>
                <c:pt idx="18">
                  <c:v>8.0</c:v>
                </c:pt>
                <c:pt idx="19">
                  <c:v>1.0</c:v>
                </c:pt>
                <c:pt idx="20">
                  <c:v>5.0</c:v>
                </c:pt>
                <c:pt idx="21">
                  <c:v>0.0</c:v>
                </c:pt>
                <c:pt idx="22">
                  <c:v>2.0</c:v>
                </c:pt>
                <c:pt idx="23">
                  <c:v>0.0</c:v>
                </c:pt>
              </c:numCache>
            </c:numRef>
          </c:val>
        </c:ser>
        <c:dLbls>
          <c:showLegendKey val="0"/>
          <c:showVal val="0"/>
          <c:showCatName val="0"/>
          <c:showSerName val="0"/>
          <c:showPercent val="0"/>
          <c:showBubbleSize val="0"/>
        </c:dLbls>
        <c:axId val="-2082463616"/>
        <c:axId val="-2079846720"/>
      </c:radarChart>
      <c:catAx>
        <c:axId val="-2082463616"/>
        <c:scaling>
          <c:orientation val="minMax"/>
        </c:scaling>
        <c:delete val="0"/>
        <c:axPos val="b"/>
        <c:majorGridlines/>
        <c:numFmt formatCode="General" sourceLinked="0"/>
        <c:majorTickMark val="out"/>
        <c:minorTickMark val="none"/>
        <c:tickLblPos val="nextTo"/>
        <c:crossAx val="-2079846720"/>
        <c:crosses val="autoZero"/>
        <c:auto val="1"/>
        <c:lblAlgn val="ctr"/>
        <c:lblOffset val="100"/>
        <c:noMultiLvlLbl val="0"/>
      </c:catAx>
      <c:valAx>
        <c:axId val="-2079846720"/>
        <c:scaling>
          <c:orientation val="minMax"/>
        </c:scaling>
        <c:delete val="0"/>
        <c:axPos val="l"/>
        <c:majorGridlines/>
        <c:numFmt formatCode="General" sourceLinked="1"/>
        <c:majorTickMark val="cross"/>
        <c:minorTickMark val="none"/>
        <c:tickLblPos val="nextTo"/>
        <c:crossAx val="-208246361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Bullying Rates across MS</a:t>
            </a:r>
          </a:p>
        </c:rich>
      </c:tx>
      <c:layout/>
      <c:overlay val="0"/>
      <c:spPr>
        <a:noFill/>
        <a:ln>
          <a:noFill/>
        </a:ln>
        <a:effectLst>
          <a:outerShdw blurRad="50800" dist="50800" dir="5400000" algn="ctr" rotWithShape="0">
            <a:schemeClr val="accent1"/>
          </a:outerShdw>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Office PowerPoint]Sheet1'!$A$1:$A$5</c:f>
              <c:strCache>
                <c:ptCount val="5"/>
                <c:pt idx="0">
                  <c:v>S1</c:v>
                </c:pt>
                <c:pt idx="1">
                  <c:v>S2</c:v>
                </c:pt>
                <c:pt idx="2">
                  <c:v>S3</c:v>
                </c:pt>
                <c:pt idx="3">
                  <c:v>S4</c:v>
                </c:pt>
                <c:pt idx="4">
                  <c:v>S5</c:v>
                </c:pt>
              </c:strCache>
            </c:strRef>
          </c:cat>
          <c:val>
            <c:numRef>
              <c:f>'[Chart in Microsoft Office PowerPoint]Sheet1'!$B$1:$B$5</c:f>
              <c:numCache>
                <c:formatCode>General</c:formatCode>
                <c:ptCount val="5"/>
                <c:pt idx="0">
                  <c:v>14.3</c:v>
                </c:pt>
                <c:pt idx="1">
                  <c:v>17.9</c:v>
                </c:pt>
                <c:pt idx="2">
                  <c:v>18.6</c:v>
                </c:pt>
                <c:pt idx="3">
                  <c:v>24.2</c:v>
                </c:pt>
                <c:pt idx="4">
                  <c:v>11.8</c:v>
                </c:pt>
              </c:numCache>
            </c:numRef>
          </c:val>
          <c:smooth val="0"/>
        </c:ser>
        <c:dLbls>
          <c:dLblPos val="t"/>
          <c:showLegendKey val="0"/>
          <c:showVal val="1"/>
          <c:showCatName val="0"/>
          <c:showSerName val="0"/>
          <c:showPercent val="0"/>
          <c:showBubbleSize val="0"/>
        </c:dLbls>
        <c:marker val="1"/>
        <c:smooth val="0"/>
        <c:axId val="-2050339728"/>
        <c:axId val="-2050161312"/>
      </c:lineChart>
      <c:catAx>
        <c:axId val="-205033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0161312"/>
        <c:crosses val="autoZero"/>
        <c:auto val="1"/>
        <c:lblAlgn val="ctr"/>
        <c:lblOffset val="100"/>
        <c:noMultiLvlLbl val="0"/>
      </c:catAx>
      <c:valAx>
        <c:axId val="-2050161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0339728"/>
        <c:crosses val="autoZero"/>
        <c:crossBetween val="between"/>
      </c:valAx>
      <c:spPr>
        <a:noFill/>
        <a:ln>
          <a:noFill/>
        </a:ln>
        <a:effectLst>
          <a:glow rad="127000">
            <a:schemeClr val="accent1"/>
          </a:glow>
          <a:outerShdw blurRad="50800" dist="50800" dir="5400000" algn="ctr" rotWithShape="0">
            <a:schemeClr val="accent1">
              <a:lumMod val="40000"/>
              <a:lumOff val="60000"/>
            </a:schemeClr>
          </a:outerShdw>
          <a:softEdge rad="0"/>
        </a:effectLst>
      </c:spPr>
    </c:plotArea>
    <c:plotVisOnly val="1"/>
    <c:dispBlanksAs val="gap"/>
    <c:showDLblsOverMax val="0"/>
  </c:chart>
  <c:spPr>
    <a:noFill/>
    <a:ln>
      <a:noFill/>
    </a:ln>
    <a:effectLst>
      <a:glow rad="127000">
        <a:schemeClr val="accent2"/>
      </a:glow>
      <a:outerShdw blurRad="50800" dist="50800" dir="5400000" algn="ctr" rotWithShape="0">
        <a:schemeClr val="accent2"/>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2C583-CF88-FB4E-A68A-F8446658F6E2}" type="datetimeFigureOut">
              <a:rPr lang="en-US" smtClean="0"/>
              <a:t>7/13/18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26576-1E0A-D54A-951A-0143FA585378}" type="slidenum">
              <a:rPr lang="en-US" smtClean="0"/>
              <a:t>‹#›</a:t>
            </a:fld>
            <a:endParaRPr lang="en-US"/>
          </a:p>
        </p:txBody>
      </p:sp>
    </p:spTree>
    <p:extLst>
      <p:ext uri="{BB962C8B-B14F-4D97-AF65-F5344CB8AC3E}">
        <p14:creationId xmlns:p14="http://schemas.microsoft.com/office/powerpoint/2010/main" val="1191506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26576-1E0A-D54A-951A-0143FA585378}" type="slidenum">
              <a:rPr lang="en-US" smtClean="0"/>
              <a:t>1</a:t>
            </a:fld>
            <a:endParaRPr lang="en-US"/>
          </a:p>
        </p:txBody>
      </p:sp>
    </p:spTree>
    <p:extLst>
      <p:ext uri="{BB962C8B-B14F-4D97-AF65-F5344CB8AC3E}">
        <p14:creationId xmlns:p14="http://schemas.microsoft.com/office/powerpoint/2010/main" val="2078699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How to move forward – Learn it, Live it, Teach it, Embed it.</a:t>
            </a:r>
            <a:endParaRPr lang="en-US"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 really only found my best answer to this dilemma/tension when I visited Geelong Grammar a few years back. As we were investigating ideas and models for our soon to be middle school, the idea of “Live it, learn it, teach it, embed it” made wonderful sense to me.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Of course I didn’t do this straight away!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As happens so often when I would attend a PD or come across a great idea, I’m inspired, and then I go back but then not do, or only take up a fraction of what I had seen. I like to think that I have always dipped into the proactive treasure chest, but I haven’t always used the items, or when I have, I haven’t utilised them as well as they should be.</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Determined to further investigate “Learn it, Live it, Teach it, Embed it”, among other things, I went to the Discovering Positive Education PD in 2015. I think the thing that showed me what was missing was the gratitude letters. I wrote one and when I came back to school, I got the Year 9s to do the same – with remarkable results.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 year later I went back to do “Discovering More Positive Education” but this time I was more interested in the application than the specific content. The forums and meal time discussions became the points of greatest learning for me.  I already believed in being proactive. I had learnt about William </a:t>
            </a:r>
            <a:r>
              <a:rPr lang="en-AU" sz="1200" kern="1200" dirty="0" err="1" smtClean="0">
                <a:solidFill>
                  <a:schemeClr val="tx1"/>
                </a:solidFill>
                <a:effectLst/>
                <a:latin typeface="+mn-lt"/>
                <a:ea typeface="+mn-ea"/>
                <a:cs typeface="+mn-cs"/>
              </a:rPr>
              <a:t>Purkey’s</a:t>
            </a:r>
            <a:r>
              <a:rPr lang="en-AU" sz="1200" kern="1200" dirty="0" smtClean="0">
                <a:solidFill>
                  <a:schemeClr val="tx1"/>
                </a:solidFill>
                <a:effectLst/>
                <a:latin typeface="+mn-lt"/>
                <a:ea typeface="+mn-ea"/>
                <a:cs typeface="+mn-cs"/>
              </a:rPr>
              <a:t> Invitational Learning, William </a:t>
            </a:r>
            <a:r>
              <a:rPr lang="en-AU" sz="1200" kern="1200" dirty="0" err="1" smtClean="0">
                <a:solidFill>
                  <a:schemeClr val="tx1"/>
                </a:solidFill>
                <a:effectLst/>
                <a:latin typeface="+mn-lt"/>
                <a:ea typeface="+mn-ea"/>
                <a:cs typeface="+mn-cs"/>
              </a:rPr>
              <a:t>Glasser’s</a:t>
            </a:r>
            <a:r>
              <a:rPr lang="en-AU" sz="1200" kern="1200" dirty="0" smtClean="0">
                <a:solidFill>
                  <a:schemeClr val="tx1"/>
                </a:solidFill>
                <a:effectLst/>
                <a:latin typeface="+mn-lt"/>
                <a:ea typeface="+mn-ea"/>
                <a:cs typeface="+mn-cs"/>
              </a:rPr>
              <a:t> Choice Theory, John </a:t>
            </a:r>
            <a:r>
              <a:rPr lang="en-AU" sz="1200" kern="1200" dirty="0" err="1" smtClean="0">
                <a:solidFill>
                  <a:schemeClr val="tx1"/>
                </a:solidFill>
                <a:effectLst/>
                <a:latin typeface="+mn-lt"/>
                <a:ea typeface="+mn-ea"/>
                <a:cs typeface="+mn-cs"/>
              </a:rPr>
              <a:t>McArdle’s</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Mindfields</a:t>
            </a:r>
            <a:r>
              <a:rPr lang="en-AU" sz="1200" kern="1200" dirty="0" smtClean="0">
                <a:solidFill>
                  <a:schemeClr val="tx1"/>
                </a:solidFill>
                <a:effectLst/>
                <a:latin typeface="+mn-lt"/>
                <a:ea typeface="+mn-ea"/>
                <a:cs typeface="+mn-cs"/>
              </a:rPr>
              <a:t> of Behaviour, Christine Richmond’s Essential Skills for Classroom Management, Bill Rogers’ Least to Most intrusive principles, Maurice </a:t>
            </a:r>
            <a:r>
              <a:rPr lang="en-AU" sz="1200" kern="1200" dirty="0" err="1" smtClean="0">
                <a:solidFill>
                  <a:schemeClr val="tx1"/>
                </a:solidFill>
                <a:effectLst/>
                <a:latin typeface="+mn-lt"/>
                <a:ea typeface="+mn-ea"/>
                <a:cs typeface="+mn-cs"/>
              </a:rPr>
              <a:t>Balson’s</a:t>
            </a:r>
            <a:r>
              <a:rPr lang="en-AU" sz="1200" kern="1200" dirty="0" smtClean="0">
                <a:solidFill>
                  <a:schemeClr val="tx1"/>
                </a:solidFill>
                <a:effectLst/>
                <a:latin typeface="+mn-lt"/>
                <a:ea typeface="+mn-ea"/>
                <a:cs typeface="+mn-cs"/>
              </a:rPr>
              <a:t> Goals of Misbehaviour, </a:t>
            </a:r>
            <a:r>
              <a:rPr lang="en-AU" sz="1200" kern="1200" dirty="0" err="1" smtClean="0">
                <a:solidFill>
                  <a:schemeClr val="tx1"/>
                </a:solidFill>
                <a:effectLst/>
                <a:latin typeface="+mn-lt"/>
                <a:ea typeface="+mn-ea"/>
                <a:cs typeface="+mn-cs"/>
              </a:rPr>
              <a:t>Walz</a:t>
            </a:r>
            <a:r>
              <a:rPr lang="en-AU" sz="1200" kern="1200" dirty="0" smtClean="0">
                <a:solidFill>
                  <a:schemeClr val="tx1"/>
                </a:solidFill>
                <a:effectLst/>
                <a:latin typeface="+mn-lt"/>
                <a:ea typeface="+mn-ea"/>
                <a:cs typeface="+mn-cs"/>
              </a:rPr>
              <a:t> and </a:t>
            </a:r>
            <a:r>
              <a:rPr lang="en-AU" sz="1200" kern="1200" dirty="0" err="1" smtClean="0">
                <a:solidFill>
                  <a:schemeClr val="tx1"/>
                </a:solidFill>
                <a:effectLst/>
                <a:latin typeface="+mn-lt"/>
                <a:ea typeface="+mn-ea"/>
                <a:cs typeface="+mn-cs"/>
              </a:rPr>
              <a:t>Bleuer’s</a:t>
            </a:r>
            <a:r>
              <a:rPr lang="en-AU" sz="1200" kern="1200" dirty="0" smtClean="0">
                <a:solidFill>
                  <a:schemeClr val="tx1"/>
                </a:solidFill>
                <a:effectLst/>
                <a:latin typeface="+mn-lt"/>
                <a:ea typeface="+mn-ea"/>
                <a:cs typeface="+mn-cs"/>
              </a:rPr>
              <a:t> work on self-concept and self-esteem but while each helped shift my thinking, I really only partially went through all stages of learn, live, teach and embed.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9826576-1E0A-D54A-951A-0143FA585378}" type="slidenum">
              <a:rPr lang="en-US" smtClean="0"/>
              <a:t>10</a:t>
            </a:fld>
            <a:endParaRPr lang="en-US"/>
          </a:p>
        </p:txBody>
      </p:sp>
    </p:spTree>
    <p:extLst>
      <p:ext uri="{BB962C8B-B14F-4D97-AF65-F5344CB8AC3E}">
        <p14:creationId xmlns:p14="http://schemas.microsoft.com/office/powerpoint/2010/main" val="1923352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convinced me</a:t>
            </a:r>
            <a:r>
              <a:rPr lang="en-US" sz="1200" kern="1200" baseline="0" dirty="0" smtClean="0">
                <a:solidFill>
                  <a:schemeClr val="tx1"/>
                </a:solidFill>
                <a:effectLst/>
                <a:latin typeface="+mn-lt"/>
                <a:ea typeface="+mn-ea"/>
                <a:cs typeface="+mn-cs"/>
              </a:rPr>
              <a:t> because of these, amongst other important considerations.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826576-1E0A-D54A-951A-0143FA585378}" type="slidenum">
              <a:rPr lang="en-US" smtClean="0"/>
              <a:t>11</a:t>
            </a:fld>
            <a:endParaRPr lang="en-US"/>
          </a:p>
        </p:txBody>
      </p:sp>
    </p:spTree>
    <p:extLst>
      <p:ext uri="{BB962C8B-B14F-4D97-AF65-F5344CB8AC3E}">
        <p14:creationId xmlns:p14="http://schemas.microsoft.com/office/powerpoint/2010/main" val="623303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So this </a:t>
            </a:r>
            <a:r>
              <a:rPr lang="en-AU" sz="1200" kern="1200" dirty="0" smtClean="0">
                <a:solidFill>
                  <a:schemeClr val="tx1"/>
                </a:solidFill>
                <a:effectLst/>
                <a:latin typeface="+mn-lt"/>
                <a:ea typeface="+mn-ea"/>
                <a:cs typeface="+mn-cs"/>
              </a:rPr>
              <a:t>time I came back to school and strongly encouraged others to attend. Soon after we formed our support group of like-minded individuals </a:t>
            </a:r>
            <a:r>
              <a:rPr lang="en-AU" sz="1200" kern="1200" dirty="0" smtClean="0">
                <a:solidFill>
                  <a:schemeClr val="tx1"/>
                </a:solidFill>
                <a:effectLst/>
                <a:latin typeface="+mn-lt"/>
                <a:ea typeface="+mn-ea"/>
                <a:cs typeface="+mn-cs"/>
              </a:rPr>
              <a:t>(maybe I should call it a PLT) and </a:t>
            </a:r>
            <a:r>
              <a:rPr lang="en-AU" sz="1200" kern="1200" dirty="0" smtClean="0">
                <a:solidFill>
                  <a:schemeClr val="tx1"/>
                </a:solidFill>
                <a:effectLst/>
                <a:latin typeface="+mn-lt"/>
                <a:ea typeface="+mn-ea"/>
                <a:cs typeface="+mn-cs"/>
              </a:rPr>
              <a:t>proceeded to rewrite our Personal Development program and used our combined resources and understandings to guide us.  We believed we could make our well intentioned program much tighter and more clearly founded in the science of wellbeing than we had to that point in time. We wanted to use the 6 Positive education domains</a:t>
            </a:r>
            <a:r>
              <a:rPr lang="en-AU" sz="1200" kern="1200" dirty="0" smtClean="0">
                <a:solidFill>
                  <a:schemeClr val="tx1"/>
                </a:solidFill>
                <a:effectLst/>
                <a:latin typeface="+mn-lt"/>
                <a:ea typeface="+mn-ea"/>
                <a:cs typeface="+mn-cs"/>
              </a:rPr>
              <a:t>. But importantly, we also saw that we could align it with our school values.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826576-1E0A-D54A-951A-0143FA585378}" type="slidenum">
              <a:rPr lang="en-US" smtClean="0"/>
              <a:t>12</a:t>
            </a:fld>
            <a:endParaRPr lang="en-US"/>
          </a:p>
        </p:txBody>
      </p:sp>
    </p:spTree>
    <p:extLst>
      <p:ext uri="{BB962C8B-B14F-4D97-AF65-F5344CB8AC3E}">
        <p14:creationId xmlns:p14="http://schemas.microsoft.com/office/powerpoint/2010/main" val="467636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So this </a:t>
            </a:r>
            <a:r>
              <a:rPr lang="en-AU" sz="1200" kern="1200" dirty="0" smtClean="0">
                <a:solidFill>
                  <a:schemeClr val="tx1"/>
                </a:solidFill>
                <a:effectLst/>
                <a:latin typeface="+mn-lt"/>
                <a:ea typeface="+mn-ea"/>
                <a:cs typeface="+mn-cs"/>
              </a:rPr>
              <a:t>time I came back to school and strongly encouraged others to attend. Soon after we formed our support group of like-minded individuals </a:t>
            </a:r>
            <a:r>
              <a:rPr lang="en-AU" sz="1200" kern="1200" dirty="0" smtClean="0">
                <a:solidFill>
                  <a:schemeClr val="tx1"/>
                </a:solidFill>
                <a:effectLst/>
                <a:latin typeface="+mn-lt"/>
                <a:ea typeface="+mn-ea"/>
                <a:cs typeface="+mn-cs"/>
              </a:rPr>
              <a:t>(maybe I should call it a PLT) and </a:t>
            </a:r>
            <a:r>
              <a:rPr lang="en-AU" sz="1200" kern="1200" dirty="0" smtClean="0">
                <a:solidFill>
                  <a:schemeClr val="tx1"/>
                </a:solidFill>
                <a:effectLst/>
                <a:latin typeface="+mn-lt"/>
                <a:ea typeface="+mn-ea"/>
                <a:cs typeface="+mn-cs"/>
              </a:rPr>
              <a:t>proceeded to rewrite our Personal Development program and used our combined resources and understandings to guide us.  We believed we could make our well intentioned program much tighter and more clearly founded in the science of wellbeing than we had to that point in time. We wanted to use the 6 Positive education domains</a:t>
            </a:r>
            <a:r>
              <a:rPr lang="en-AU" sz="1200" kern="1200" dirty="0" smtClean="0">
                <a:solidFill>
                  <a:schemeClr val="tx1"/>
                </a:solidFill>
                <a:effectLst/>
                <a:latin typeface="+mn-lt"/>
                <a:ea typeface="+mn-ea"/>
                <a:cs typeface="+mn-cs"/>
              </a:rPr>
              <a:t>. But importantly, we also saw that we could align it with our school values.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826576-1E0A-D54A-951A-0143FA585378}" type="slidenum">
              <a:rPr lang="en-US" smtClean="0"/>
              <a:t>13</a:t>
            </a:fld>
            <a:endParaRPr lang="en-US"/>
          </a:p>
        </p:txBody>
      </p:sp>
    </p:spTree>
    <p:extLst>
      <p:ext uri="{BB962C8B-B14F-4D97-AF65-F5344CB8AC3E}">
        <p14:creationId xmlns:p14="http://schemas.microsoft.com/office/powerpoint/2010/main" val="1061433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This was a bit tricky because there were four of us who had spent time learning about the domains and we needed to recruit and resource 12 people to take all the classes. This is where our understanding of character strengths nudged into gear. We knew Susan was great at yoga and a long way along the “Mindfulness” journey so we asked her. Kris and Wendy were fabulous with respectful relationships. Brent has always been heavily involved in Rugby and understands the concept of “being in the zone”, you know – FLOW -  so he was a great choice for engagement.</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 where we didn’t have a trained staff, we did have individuals with strengths that we were able to align with the six Positive Education Domains. Our job, as a core group with some training was to create the scope and sequence for the Middle School and to do our best to resource the staff we had recruited. </a:t>
            </a:r>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9826576-1E0A-D54A-951A-0143FA585378}" type="slidenum">
              <a:rPr lang="en-US" smtClean="0"/>
              <a:t>14</a:t>
            </a:fld>
            <a:endParaRPr lang="en-US"/>
          </a:p>
        </p:txBody>
      </p:sp>
    </p:spTree>
    <p:extLst>
      <p:ext uri="{BB962C8B-B14F-4D97-AF65-F5344CB8AC3E}">
        <p14:creationId xmlns:p14="http://schemas.microsoft.com/office/powerpoint/2010/main" val="869532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So let’s explore the right now a little before we consider the what’s next?</a:t>
            </a:r>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9826576-1E0A-D54A-951A-0143FA585378}" type="slidenum">
              <a:rPr lang="en-US" smtClean="0"/>
              <a:t>15</a:t>
            </a:fld>
            <a:endParaRPr lang="en-US"/>
          </a:p>
        </p:txBody>
      </p:sp>
    </p:spTree>
    <p:extLst>
      <p:ext uri="{BB962C8B-B14F-4D97-AF65-F5344CB8AC3E}">
        <p14:creationId xmlns:p14="http://schemas.microsoft.com/office/powerpoint/2010/main" val="1019227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So at the moment our college is teaching and embedding the Principles of Positive Education into our Middle School Personal Development Program. We have a number of teachers discussing Growth Mindsets in regular classrooms. Some of our teachers do mindfulness activities and have brain breaks in regular classrooms. As far as our Pastoral Program is concerned, we are focusing on a number of the domains in our Year Level assemblies and resourcing and encouraging our homeroom mentors to follow up on these sessions.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826576-1E0A-D54A-951A-0143FA585378}" type="slidenum">
              <a:rPr lang="en-US" smtClean="0"/>
              <a:t>16</a:t>
            </a:fld>
            <a:endParaRPr lang="en-US"/>
          </a:p>
        </p:txBody>
      </p:sp>
    </p:spTree>
    <p:extLst>
      <p:ext uri="{BB962C8B-B14F-4D97-AF65-F5344CB8AC3E}">
        <p14:creationId xmlns:p14="http://schemas.microsoft.com/office/powerpoint/2010/main" val="1893732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working to increase wellbeing when and wherever</a:t>
            </a:r>
            <a:r>
              <a:rPr lang="en-US" baseline="0" dirty="0" smtClean="0"/>
              <a:t> we can.</a:t>
            </a:r>
          </a:p>
          <a:p>
            <a:endParaRPr lang="en-US" baseline="0" dirty="0" smtClean="0"/>
          </a:p>
          <a:p>
            <a:r>
              <a:rPr lang="en-US" baseline="0" dirty="0" smtClean="0"/>
              <a:t>I especially like the spider web </a:t>
            </a:r>
            <a:r>
              <a:rPr lang="en-US" baseline="0" dirty="0" err="1" smtClean="0"/>
              <a:t>veiws</a:t>
            </a:r>
            <a:r>
              <a:rPr lang="en-US" baseline="0" dirty="0" smtClean="0"/>
              <a:t> of our homerooms.</a:t>
            </a:r>
            <a:endParaRPr lang="en-US" dirty="0"/>
          </a:p>
        </p:txBody>
      </p:sp>
      <p:sp>
        <p:nvSpPr>
          <p:cNvPr id="4" name="Slide Number Placeholder 3"/>
          <p:cNvSpPr>
            <a:spLocks noGrp="1"/>
          </p:cNvSpPr>
          <p:nvPr>
            <p:ph type="sldNum" sz="quarter" idx="10"/>
          </p:nvPr>
        </p:nvSpPr>
        <p:spPr/>
        <p:txBody>
          <a:bodyPr/>
          <a:lstStyle/>
          <a:p>
            <a:fld id="{E9826576-1E0A-D54A-951A-0143FA585378}" type="slidenum">
              <a:rPr lang="en-US" smtClean="0"/>
              <a:t>17</a:t>
            </a:fld>
            <a:endParaRPr lang="en-US"/>
          </a:p>
        </p:txBody>
      </p:sp>
    </p:spTree>
    <p:extLst>
      <p:ext uri="{BB962C8B-B14F-4D97-AF65-F5344CB8AC3E}">
        <p14:creationId xmlns:p14="http://schemas.microsoft.com/office/powerpoint/2010/main" val="1240949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pretty exciting</a:t>
            </a:r>
            <a:endParaRPr lang="en-US" dirty="0"/>
          </a:p>
        </p:txBody>
      </p:sp>
      <p:sp>
        <p:nvSpPr>
          <p:cNvPr id="4" name="Slide Number Placeholder 3"/>
          <p:cNvSpPr>
            <a:spLocks noGrp="1"/>
          </p:cNvSpPr>
          <p:nvPr>
            <p:ph type="sldNum" sz="quarter" idx="10"/>
          </p:nvPr>
        </p:nvSpPr>
        <p:spPr/>
        <p:txBody>
          <a:bodyPr/>
          <a:lstStyle/>
          <a:p>
            <a:fld id="{E9826576-1E0A-D54A-951A-0143FA585378}" type="slidenum">
              <a:rPr lang="en-US" smtClean="0"/>
              <a:t>18</a:t>
            </a:fld>
            <a:endParaRPr lang="en-US"/>
          </a:p>
        </p:txBody>
      </p:sp>
    </p:spTree>
    <p:extLst>
      <p:ext uri="{BB962C8B-B14F-4D97-AF65-F5344CB8AC3E}">
        <p14:creationId xmlns:p14="http://schemas.microsoft.com/office/powerpoint/2010/main" val="620411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to</a:t>
            </a:r>
            <a:r>
              <a:rPr lang="en-US" baseline="0" dirty="0" smtClean="0"/>
              <a:t> make sure that the program is seen as worthwhile at a staff level, at a student level and, importantly, at a teaching level. We have to be seen as introducing a valid, worthwhile addition to a school that is already seen as performing well. To do this we have had to demonstrate that we are not simply coming along and redoing what, for example, Geelong Grammar are doing. We have had to argue that it is a step forward and that it is based in genuine science and is part of an international movement, not just the creation of an individual principal looking for promotion or an individual school looking for self-promotion.</a:t>
            </a:r>
            <a:endParaRPr lang="en-US" dirty="0"/>
          </a:p>
        </p:txBody>
      </p:sp>
      <p:sp>
        <p:nvSpPr>
          <p:cNvPr id="4" name="Slide Number Placeholder 3"/>
          <p:cNvSpPr>
            <a:spLocks noGrp="1"/>
          </p:cNvSpPr>
          <p:nvPr>
            <p:ph type="sldNum" sz="quarter" idx="10"/>
          </p:nvPr>
        </p:nvSpPr>
        <p:spPr/>
        <p:txBody>
          <a:bodyPr/>
          <a:lstStyle/>
          <a:p>
            <a:fld id="{E9826576-1E0A-D54A-951A-0143FA585378}" type="slidenum">
              <a:rPr lang="en-US" smtClean="0"/>
              <a:t>19</a:t>
            </a:fld>
            <a:endParaRPr lang="en-US"/>
          </a:p>
        </p:txBody>
      </p:sp>
    </p:spTree>
    <p:extLst>
      <p:ext uri="{BB962C8B-B14F-4D97-AF65-F5344CB8AC3E}">
        <p14:creationId xmlns:p14="http://schemas.microsoft.com/office/powerpoint/2010/main" val="30714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26576-1E0A-D54A-951A-0143FA585378}" type="slidenum">
              <a:rPr lang="en-US" smtClean="0"/>
              <a:t>2</a:t>
            </a:fld>
            <a:endParaRPr lang="en-US"/>
          </a:p>
        </p:txBody>
      </p:sp>
    </p:spTree>
    <p:extLst>
      <p:ext uri="{BB962C8B-B14F-4D97-AF65-F5344CB8AC3E}">
        <p14:creationId xmlns:p14="http://schemas.microsoft.com/office/powerpoint/2010/main" val="1090564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26576-1E0A-D54A-951A-0143FA585378}" type="slidenum">
              <a:rPr lang="en-US" smtClean="0"/>
              <a:t>20</a:t>
            </a:fld>
            <a:endParaRPr lang="en-US"/>
          </a:p>
        </p:txBody>
      </p:sp>
    </p:spTree>
    <p:extLst>
      <p:ext uri="{BB962C8B-B14F-4D97-AF65-F5344CB8AC3E}">
        <p14:creationId xmlns:p14="http://schemas.microsoft.com/office/powerpoint/2010/main" val="1126375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us, to grow what we are doing beyond a</a:t>
            </a:r>
            <a:r>
              <a:rPr lang="en-US" baseline="0" dirty="0" smtClean="0"/>
              <a:t> wellbeing curriculum for the Middle School we have presented to, and recruited staff to employ some of the ideas and techniques.</a:t>
            </a:r>
            <a:endParaRPr lang="en-US" dirty="0"/>
          </a:p>
        </p:txBody>
      </p:sp>
      <p:sp>
        <p:nvSpPr>
          <p:cNvPr id="4" name="Slide Number Placeholder 3"/>
          <p:cNvSpPr>
            <a:spLocks noGrp="1"/>
          </p:cNvSpPr>
          <p:nvPr>
            <p:ph type="sldNum" sz="quarter" idx="10"/>
          </p:nvPr>
        </p:nvSpPr>
        <p:spPr/>
        <p:txBody>
          <a:bodyPr/>
          <a:lstStyle/>
          <a:p>
            <a:fld id="{E9826576-1E0A-D54A-951A-0143FA585378}" type="slidenum">
              <a:rPr lang="en-US" smtClean="0"/>
              <a:t>21</a:t>
            </a:fld>
            <a:endParaRPr lang="en-US"/>
          </a:p>
        </p:txBody>
      </p:sp>
    </p:spTree>
    <p:extLst>
      <p:ext uri="{BB962C8B-B14F-4D97-AF65-F5344CB8AC3E}">
        <p14:creationId xmlns:p14="http://schemas.microsoft.com/office/powerpoint/2010/main" val="1078476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26576-1E0A-D54A-951A-0143FA585378}" type="slidenum">
              <a:rPr lang="en-US" smtClean="0"/>
              <a:t>22</a:t>
            </a:fld>
            <a:endParaRPr lang="en-US"/>
          </a:p>
        </p:txBody>
      </p:sp>
    </p:spTree>
    <p:extLst>
      <p:ext uri="{BB962C8B-B14F-4D97-AF65-F5344CB8AC3E}">
        <p14:creationId xmlns:p14="http://schemas.microsoft.com/office/powerpoint/2010/main" val="929268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26576-1E0A-D54A-951A-0143FA585378}" type="slidenum">
              <a:rPr lang="en-US" smtClean="0"/>
              <a:t>23</a:t>
            </a:fld>
            <a:endParaRPr lang="en-US"/>
          </a:p>
        </p:txBody>
      </p:sp>
    </p:spTree>
    <p:extLst>
      <p:ext uri="{BB962C8B-B14F-4D97-AF65-F5344CB8AC3E}">
        <p14:creationId xmlns:p14="http://schemas.microsoft.com/office/powerpoint/2010/main" val="1714699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26576-1E0A-D54A-951A-0143FA585378}" type="slidenum">
              <a:rPr lang="en-US" smtClean="0"/>
              <a:t>24</a:t>
            </a:fld>
            <a:endParaRPr lang="en-US"/>
          </a:p>
        </p:txBody>
      </p:sp>
    </p:spTree>
    <p:extLst>
      <p:ext uri="{BB962C8B-B14F-4D97-AF65-F5344CB8AC3E}">
        <p14:creationId xmlns:p14="http://schemas.microsoft.com/office/powerpoint/2010/main" val="1869050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vision and it is important to link anything and everything we do to that vision.</a:t>
            </a:r>
            <a:endParaRPr lang="en-US" dirty="0"/>
          </a:p>
        </p:txBody>
      </p:sp>
      <p:sp>
        <p:nvSpPr>
          <p:cNvPr id="4" name="Slide Number Placeholder 3"/>
          <p:cNvSpPr>
            <a:spLocks noGrp="1"/>
          </p:cNvSpPr>
          <p:nvPr>
            <p:ph type="sldNum" sz="quarter" idx="10"/>
          </p:nvPr>
        </p:nvSpPr>
        <p:spPr/>
        <p:txBody>
          <a:bodyPr/>
          <a:lstStyle/>
          <a:p>
            <a:fld id="{E9826576-1E0A-D54A-951A-0143FA585378}" type="slidenum">
              <a:rPr lang="en-US" smtClean="0"/>
              <a:t>25</a:t>
            </a:fld>
            <a:endParaRPr lang="en-US"/>
          </a:p>
        </p:txBody>
      </p:sp>
    </p:spTree>
    <p:extLst>
      <p:ext uri="{BB962C8B-B14F-4D97-AF65-F5344CB8AC3E}">
        <p14:creationId xmlns:p14="http://schemas.microsoft.com/office/powerpoint/2010/main" val="60247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26576-1E0A-D54A-951A-0143FA585378}" type="slidenum">
              <a:rPr lang="en-US" smtClean="0"/>
              <a:t>26</a:t>
            </a:fld>
            <a:endParaRPr lang="en-US"/>
          </a:p>
        </p:txBody>
      </p:sp>
    </p:spTree>
    <p:extLst>
      <p:ext uri="{BB962C8B-B14F-4D97-AF65-F5344CB8AC3E}">
        <p14:creationId xmlns:p14="http://schemas.microsoft.com/office/powerpoint/2010/main" val="1893709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26576-1E0A-D54A-951A-0143FA585378}" type="slidenum">
              <a:rPr lang="en-US" smtClean="0"/>
              <a:t>27</a:t>
            </a:fld>
            <a:endParaRPr lang="en-US"/>
          </a:p>
        </p:txBody>
      </p:sp>
    </p:spTree>
    <p:extLst>
      <p:ext uri="{BB962C8B-B14F-4D97-AF65-F5344CB8AC3E}">
        <p14:creationId xmlns:p14="http://schemas.microsoft.com/office/powerpoint/2010/main" val="1866607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26576-1E0A-D54A-951A-0143FA585378}" type="slidenum">
              <a:rPr lang="en-US" smtClean="0"/>
              <a:t>28</a:t>
            </a:fld>
            <a:endParaRPr lang="en-US"/>
          </a:p>
        </p:txBody>
      </p:sp>
    </p:spTree>
    <p:extLst>
      <p:ext uri="{BB962C8B-B14F-4D97-AF65-F5344CB8AC3E}">
        <p14:creationId xmlns:p14="http://schemas.microsoft.com/office/powerpoint/2010/main" val="1622968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26576-1E0A-D54A-951A-0143FA585378}" type="slidenum">
              <a:rPr lang="en-US" smtClean="0"/>
              <a:t>29</a:t>
            </a:fld>
            <a:endParaRPr lang="en-US"/>
          </a:p>
        </p:txBody>
      </p:sp>
    </p:spTree>
    <p:extLst>
      <p:ext uri="{BB962C8B-B14F-4D97-AF65-F5344CB8AC3E}">
        <p14:creationId xmlns:p14="http://schemas.microsoft.com/office/powerpoint/2010/main" val="2048871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share</a:t>
            </a:r>
            <a:r>
              <a:rPr lang="en-US" baseline="0" dirty="0" smtClean="0"/>
              <a:t> a little about yourself.</a:t>
            </a:r>
          </a:p>
          <a:p>
            <a:r>
              <a:rPr lang="en-US" baseline="0" dirty="0" smtClean="0"/>
              <a:t>What are you looking for in this session?</a:t>
            </a:r>
            <a:endParaRPr lang="en-US" dirty="0" smtClean="0"/>
          </a:p>
          <a:p>
            <a:endParaRPr lang="en-US" dirty="0"/>
          </a:p>
        </p:txBody>
      </p:sp>
      <p:sp>
        <p:nvSpPr>
          <p:cNvPr id="4" name="Slide Number Placeholder 3"/>
          <p:cNvSpPr>
            <a:spLocks noGrp="1"/>
          </p:cNvSpPr>
          <p:nvPr>
            <p:ph type="sldNum" sz="quarter" idx="10"/>
          </p:nvPr>
        </p:nvSpPr>
        <p:spPr/>
        <p:txBody>
          <a:bodyPr/>
          <a:lstStyle/>
          <a:p>
            <a:fld id="{E9826576-1E0A-D54A-951A-0143FA585378}" type="slidenum">
              <a:rPr lang="en-US" smtClean="0"/>
              <a:t>3</a:t>
            </a:fld>
            <a:endParaRPr lang="en-US"/>
          </a:p>
        </p:txBody>
      </p:sp>
    </p:spTree>
    <p:extLst>
      <p:ext uri="{BB962C8B-B14F-4D97-AF65-F5344CB8AC3E}">
        <p14:creationId xmlns:p14="http://schemas.microsoft.com/office/powerpoint/2010/main" val="2007963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26576-1E0A-D54A-951A-0143FA585378}" type="slidenum">
              <a:rPr lang="en-US" smtClean="0"/>
              <a:t>30</a:t>
            </a:fld>
            <a:endParaRPr lang="en-US"/>
          </a:p>
        </p:txBody>
      </p:sp>
    </p:spTree>
    <p:extLst>
      <p:ext uri="{BB962C8B-B14F-4D97-AF65-F5344CB8AC3E}">
        <p14:creationId xmlns:p14="http://schemas.microsoft.com/office/powerpoint/2010/main" val="483138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26576-1E0A-D54A-951A-0143FA585378}" type="slidenum">
              <a:rPr lang="en-US" smtClean="0"/>
              <a:t>31</a:t>
            </a:fld>
            <a:endParaRPr lang="en-US"/>
          </a:p>
        </p:txBody>
      </p:sp>
    </p:spTree>
    <p:extLst>
      <p:ext uri="{BB962C8B-B14F-4D97-AF65-F5344CB8AC3E}">
        <p14:creationId xmlns:p14="http://schemas.microsoft.com/office/powerpoint/2010/main" val="473167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26576-1E0A-D54A-951A-0143FA585378}" type="slidenum">
              <a:rPr lang="en-US" smtClean="0"/>
              <a:t>32</a:t>
            </a:fld>
            <a:endParaRPr lang="en-US"/>
          </a:p>
        </p:txBody>
      </p:sp>
    </p:spTree>
    <p:extLst>
      <p:ext uri="{BB962C8B-B14F-4D97-AF65-F5344CB8AC3E}">
        <p14:creationId xmlns:p14="http://schemas.microsoft.com/office/powerpoint/2010/main" val="392899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26576-1E0A-D54A-951A-0143FA585378}" type="slidenum">
              <a:rPr lang="en-US" smtClean="0"/>
              <a:t>33</a:t>
            </a:fld>
            <a:endParaRPr lang="en-US"/>
          </a:p>
        </p:txBody>
      </p:sp>
    </p:spTree>
    <p:extLst>
      <p:ext uri="{BB962C8B-B14F-4D97-AF65-F5344CB8AC3E}">
        <p14:creationId xmlns:p14="http://schemas.microsoft.com/office/powerpoint/2010/main" val="2103989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As managers you all know that there are lots of little races than constitute the entire race - or many battles that determine the outcome of the war. </a:t>
            </a:r>
            <a:endParaRPr dirty="0"/>
          </a:p>
        </p:txBody>
      </p:sp>
    </p:spTree>
    <p:extLst>
      <p:ext uri="{BB962C8B-B14F-4D97-AF65-F5344CB8AC3E}">
        <p14:creationId xmlns:p14="http://schemas.microsoft.com/office/powerpoint/2010/main" val="99009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me.</a:t>
            </a:r>
          </a:p>
          <a:p>
            <a:r>
              <a:rPr lang="en-AU" sz="1200" kern="1200" dirty="0" smtClean="0">
                <a:solidFill>
                  <a:schemeClr val="tx1"/>
                </a:solidFill>
                <a:effectLst/>
                <a:latin typeface="+mn-lt"/>
                <a:ea typeface="+mn-ea"/>
                <a:cs typeface="+mn-cs"/>
              </a:rPr>
              <a:t>Matthew Flinders is a B to 12, Independent, Co-educational Anglican College, population 1400, staff 150, situated on the Sunshine Coast, Queensland. It was founded in 1989 so is now closing in on being 30 years old.</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Academically it ranks very well, we have an outstanding music program, an amazing netball program and we are competitive at the local level in most other co-curricular activities.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 am most strongly confronted by, “If it’s not broken, why bother to fix it.” That is my situation and my internal response is, if you stop living you start dying, if you are not alert, you go to sleep, our competitors are snapping at our heals and if we snooze we lose, but, more importantly than any of this, Positive Psychology offers us a a model of teaching and wellbeing that, I believe, is the logical conclusion of years of study and practice, a model rich in understanding, insight and strategy; and when something like this comes along, how could you not bring it to your school. How could you not want to work to support and enhance staff and student wellbeing?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826576-1E0A-D54A-951A-0143FA585378}" type="slidenum">
              <a:rPr lang="en-US" smtClean="0"/>
              <a:t>4</a:t>
            </a:fld>
            <a:endParaRPr lang="en-US"/>
          </a:p>
        </p:txBody>
      </p:sp>
    </p:spTree>
    <p:extLst>
      <p:ext uri="{BB962C8B-B14F-4D97-AF65-F5344CB8AC3E}">
        <p14:creationId xmlns:p14="http://schemas.microsoft.com/office/powerpoint/2010/main" val="2034214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Overview of proactivity in education.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For as long as I can remember there have been teachers, lecturers and principals talking about the need to be proactive when it comes to managing student learning and behaviour. How many of you are familiar with this?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826576-1E0A-D54A-951A-0143FA585378}" type="slidenum">
              <a:rPr lang="en-US" smtClean="0"/>
              <a:t>5</a:t>
            </a:fld>
            <a:endParaRPr lang="en-US"/>
          </a:p>
        </p:txBody>
      </p:sp>
    </p:spTree>
    <p:extLst>
      <p:ext uri="{BB962C8B-B14F-4D97-AF65-F5344CB8AC3E}">
        <p14:creationId xmlns:p14="http://schemas.microsoft.com/office/powerpoint/2010/main" val="637336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Despite the fact that I have been hearing from the late 1970s, in Queensland this was made explicit in the 1990s when Education Queensland devised/formalised their approach, </a:t>
            </a:r>
            <a:endParaRPr lang="en-US" dirty="0"/>
          </a:p>
        </p:txBody>
      </p:sp>
      <p:sp>
        <p:nvSpPr>
          <p:cNvPr id="4" name="Slide Number Placeholder 3"/>
          <p:cNvSpPr>
            <a:spLocks noGrp="1"/>
          </p:cNvSpPr>
          <p:nvPr>
            <p:ph type="sldNum" sz="quarter" idx="10"/>
          </p:nvPr>
        </p:nvSpPr>
        <p:spPr/>
        <p:txBody>
          <a:bodyPr/>
          <a:lstStyle/>
          <a:p>
            <a:fld id="{E9826576-1E0A-D54A-951A-0143FA585378}" type="slidenum">
              <a:rPr lang="en-US" smtClean="0"/>
              <a:t>6</a:t>
            </a:fld>
            <a:endParaRPr lang="en-US"/>
          </a:p>
        </p:txBody>
      </p:sp>
    </p:spTree>
    <p:extLst>
      <p:ext uri="{BB962C8B-B14F-4D97-AF65-F5344CB8AC3E}">
        <p14:creationId xmlns:p14="http://schemas.microsoft.com/office/powerpoint/2010/main" val="2108117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Principles of effective Learning and Teaching”, we had “Excellence in Teaching” workshops, we had shaping the future with its rich </a:t>
            </a:r>
            <a:r>
              <a:rPr lang="en-AU" sz="1200" kern="1200" dirty="0" smtClean="0">
                <a:solidFill>
                  <a:schemeClr val="tx1"/>
                </a:solidFill>
                <a:effectLst/>
                <a:latin typeface="+mn-lt"/>
                <a:ea typeface="+mn-ea"/>
                <a:cs typeface="+mn-cs"/>
              </a:rPr>
              <a:t>tasks, at an individual level I learnt about </a:t>
            </a:r>
            <a:r>
              <a:rPr lang="en-AU" sz="1200" kern="1200" dirty="0" err="1" smtClean="0">
                <a:solidFill>
                  <a:schemeClr val="tx1"/>
                </a:solidFill>
                <a:effectLst/>
                <a:latin typeface="+mn-lt"/>
                <a:ea typeface="+mn-ea"/>
                <a:cs typeface="+mn-cs"/>
              </a:rPr>
              <a:t>Glasser’s</a:t>
            </a:r>
            <a:r>
              <a:rPr lang="en-AU" sz="1200" kern="1200" dirty="0" smtClean="0">
                <a:solidFill>
                  <a:schemeClr val="tx1"/>
                </a:solidFill>
                <a:effectLst/>
                <a:latin typeface="+mn-lt"/>
                <a:ea typeface="+mn-ea"/>
                <a:cs typeface="+mn-cs"/>
              </a:rPr>
              <a:t> Choice Theory. Behaviour management was the big buzz term and we heard from Bill</a:t>
            </a:r>
            <a:r>
              <a:rPr lang="en-AU" sz="1200" kern="1200" baseline="0" dirty="0" smtClean="0">
                <a:solidFill>
                  <a:schemeClr val="tx1"/>
                </a:solidFill>
                <a:effectLst/>
                <a:latin typeface="+mn-lt"/>
                <a:ea typeface="+mn-ea"/>
                <a:cs typeface="+mn-cs"/>
              </a:rPr>
              <a:t> Rogers, Maurice </a:t>
            </a:r>
            <a:r>
              <a:rPr lang="en-AU" sz="1200" kern="1200" baseline="0" dirty="0" err="1" smtClean="0">
                <a:solidFill>
                  <a:schemeClr val="tx1"/>
                </a:solidFill>
                <a:effectLst/>
                <a:latin typeface="+mn-lt"/>
                <a:ea typeface="+mn-ea"/>
                <a:cs typeface="+mn-cs"/>
              </a:rPr>
              <a:t>Balson</a:t>
            </a:r>
            <a:r>
              <a:rPr lang="en-AU" sz="1200" kern="1200" baseline="0" dirty="0" smtClean="0">
                <a:solidFill>
                  <a:schemeClr val="tx1"/>
                </a:solidFill>
                <a:effectLst/>
                <a:latin typeface="+mn-lt"/>
                <a:ea typeface="+mn-ea"/>
                <a:cs typeface="+mn-cs"/>
              </a:rPr>
              <a:t>, John </a:t>
            </a:r>
            <a:r>
              <a:rPr lang="en-AU" sz="1200" kern="1200" baseline="0" dirty="0" err="1" smtClean="0">
                <a:solidFill>
                  <a:schemeClr val="tx1"/>
                </a:solidFill>
                <a:effectLst/>
                <a:latin typeface="+mn-lt"/>
                <a:ea typeface="+mn-ea"/>
                <a:cs typeface="+mn-cs"/>
              </a:rPr>
              <a:t>McArdle</a:t>
            </a:r>
            <a:r>
              <a:rPr lang="en-AU" sz="1200" kern="1200" baseline="0" dirty="0" smtClean="0">
                <a:solidFill>
                  <a:schemeClr val="tx1"/>
                </a:solidFill>
                <a:effectLst/>
                <a:latin typeface="+mn-lt"/>
                <a:ea typeface="+mn-ea"/>
                <a:cs typeface="+mn-cs"/>
              </a:rPr>
              <a:t> and more. Many of their great ideas where refined, improved and focused by Christine Richmond’s Essential Skills for Classroom Management. But a lot of these people were acknowledging that teachers were having trouble – hey, you couldn’t use corporal punishment anymore so we had to become cleverer </a:t>
            </a:r>
            <a:r>
              <a:rPr lang="en-AU" sz="1200" kern="1200" baseline="0" dirty="0" err="1" smtClean="0">
                <a:solidFill>
                  <a:schemeClr val="tx1"/>
                </a:solidFill>
                <a:effectLst/>
                <a:latin typeface="+mn-lt"/>
                <a:ea typeface="+mn-ea"/>
                <a:cs typeface="+mn-cs"/>
              </a:rPr>
              <a:t>technicians.They</a:t>
            </a:r>
            <a:r>
              <a:rPr lang="en-AU" sz="1200" kern="1200" baseline="0" dirty="0" smtClean="0">
                <a:solidFill>
                  <a:schemeClr val="tx1"/>
                </a:solidFill>
                <a:effectLst/>
                <a:latin typeface="+mn-lt"/>
                <a:ea typeface="+mn-ea"/>
                <a:cs typeface="+mn-cs"/>
              </a:rPr>
              <a:t> were telling us to be successful we had to </a:t>
            </a:r>
            <a:r>
              <a:rPr lang="en-AU" sz="1200" kern="1200" dirty="0" smtClean="0">
                <a:solidFill>
                  <a:schemeClr val="tx1"/>
                </a:solidFill>
                <a:effectLst/>
                <a:latin typeface="+mn-lt"/>
                <a:ea typeface="+mn-ea"/>
                <a:cs typeface="+mn-cs"/>
              </a:rPr>
              <a:t>be proactive, not reactive</a:t>
            </a:r>
            <a:r>
              <a:rPr lang="en-AU"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9826576-1E0A-D54A-951A-0143FA585378}" type="slidenum">
              <a:rPr lang="en-US" smtClean="0"/>
              <a:t>7</a:t>
            </a:fld>
            <a:endParaRPr lang="en-US"/>
          </a:p>
        </p:txBody>
      </p:sp>
    </p:spTree>
    <p:extLst>
      <p:ext uri="{BB962C8B-B14F-4D97-AF65-F5344CB8AC3E}">
        <p14:creationId xmlns:p14="http://schemas.microsoft.com/office/powerpoint/2010/main" val="1280019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*Danielson </a:t>
            </a:r>
            <a:r>
              <a:rPr lang="en-US" dirty="0" smtClean="0"/>
              <a:t>Framework</a:t>
            </a:r>
          </a:p>
          <a:p>
            <a:endParaRPr lang="en-US" dirty="0" smtClean="0"/>
          </a:p>
          <a:p>
            <a:r>
              <a:rPr lang="en-US" dirty="0" smtClean="0"/>
              <a:t>In this period students rights and needs have become a bigger focus. I am not arguing they weren’t in the past. Choice Theory encouraged us to plan to meet students needs and to ensure we were working within their “quality world”. But I believe that this has been both a great thing, and a problem, for 21st</a:t>
            </a:r>
            <a:r>
              <a:rPr lang="en-US" baseline="0" dirty="0" smtClean="0"/>
              <a:t> century teaching.</a:t>
            </a:r>
            <a:endParaRPr lang="en-US" dirty="0" smtClean="0"/>
          </a:p>
          <a:p>
            <a:r>
              <a:rPr lang="en-AU" sz="1200" kern="1200" dirty="0" smtClean="0">
                <a:solidFill>
                  <a:schemeClr val="tx1"/>
                </a:solidFill>
                <a:effectLst/>
                <a:latin typeface="+mn-lt"/>
                <a:ea typeface="+mn-ea"/>
                <a:cs typeface="+mn-cs"/>
              </a:rPr>
              <a:t>But what do all these mean to us as teachers?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Why do we hear the same theme, </a:t>
            </a:r>
            <a:r>
              <a:rPr lang="en-AU" sz="1200" kern="1200" dirty="0" smtClean="0">
                <a:solidFill>
                  <a:schemeClr val="tx1"/>
                </a:solidFill>
                <a:effectLst/>
                <a:latin typeface="+mn-lt"/>
                <a:ea typeface="+mn-ea"/>
                <a:cs typeface="+mn-cs"/>
              </a:rPr>
              <a:t>iteration* </a:t>
            </a:r>
            <a:r>
              <a:rPr lang="en-AU" sz="1200" kern="1200" dirty="0" smtClean="0">
                <a:solidFill>
                  <a:schemeClr val="tx1"/>
                </a:solidFill>
                <a:effectLst/>
                <a:latin typeface="+mn-lt"/>
                <a:ea typeface="+mn-ea"/>
                <a:cs typeface="+mn-cs"/>
              </a:rPr>
              <a:t>after iteration, and yet so many of us keep doing the things that we have always done?</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For me, hearing the good ideas and doing them hasn’t always gone together. </a:t>
            </a:r>
            <a:r>
              <a:rPr lang="en-AU" sz="1200" kern="1200" dirty="0" smtClean="0">
                <a:solidFill>
                  <a:schemeClr val="tx1"/>
                </a:solidFill>
                <a:effectLst/>
                <a:latin typeface="+mn-lt"/>
                <a:ea typeface="+mn-ea"/>
                <a:cs typeface="+mn-cs"/>
              </a:rPr>
              <a:t>For some, it has become stressful because they believe they are being called upon to be counsellors</a:t>
            </a:r>
            <a:r>
              <a:rPr lang="en-AU" sz="1200" kern="1200" baseline="0" dirty="0" smtClean="0">
                <a:solidFill>
                  <a:schemeClr val="tx1"/>
                </a:solidFill>
                <a:effectLst/>
                <a:latin typeface="+mn-lt"/>
                <a:ea typeface="+mn-ea"/>
                <a:cs typeface="+mn-cs"/>
              </a:rPr>
              <a:t> and social workers when all they want to do is teach. So we hear good ideas but that doesn’t always mean we do them.</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What are your thoughts on this matter? How many of you have been inspired at a PD but then just gone back to the same old, same old?</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t>
            </a:r>
            <a:r>
              <a:rPr lang="en-AU" sz="1200" b="0" i="0" kern="1200" dirty="0" smtClean="0">
                <a:solidFill>
                  <a:schemeClr val="tx1"/>
                </a:solidFill>
                <a:effectLst/>
                <a:latin typeface="+mn-lt"/>
                <a:ea typeface="+mn-ea"/>
                <a:cs typeface="+mn-cs"/>
              </a:rPr>
              <a:t>Iteration is the act of repeating a process, to generate a sequence of outcomes, with the aim of approaching a desired goal, target or result.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826576-1E0A-D54A-951A-0143FA585378}" type="slidenum">
              <a:rPr lang="en-US" smtClean="0"/>
              <a:t>8</a:t>
            </a:fld>
            <a:endParaRPr lang="en-US"/>
          </a:p>
        </p:txBody>
      </p:sp>
    </p:spTree>
    <p:extLst>
      <p:ext uri="{BB962C8B-B14F-4D97-AF65-F5344CB8AC3E}">
        <p14:creationId xmlns:p14="http://schemas.microsoft.com/office/powerpoint/2010/main" val="473273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*Danielson </a:t>
            </a:r>
            <a:r>
              <a:rPr lang="en-US" dirty="0" smtClean="0"/>
              <a:t>Framework</a:t>
            </a:r>
          </a:p>
          <a:p>
            <a:endParaRPr lang="en-US" dirty="0" smtClean="0"/>
          </a:p>
          <a:p>
            <a:r>
              <a:rPr lang="en-US" dirty="0" smtClean="0"/>
              <a:t>In this period students rights and needs have become a bigger focus. I am not arguing they weren’t in the past. Choice Theory encouraged us to plan to meet students needs and to ensure we were working within their “quality world”. But I believe that this has been both a great thing, and a problem, for 21st</a:t>
            </a:r>
            <a:r>
              <a:rPr lang="en-US" baseline="0" dirty="0" smtClean="0"/>
              <a:t> century teaching.</a:t>
            </a:r>
            <a:endParaRPr lang="en-US" dirty="0" smtClean="0"/>
          </a:p>
          <a:p>
            <a:r>
              <a:rPr lang="en-AU" sz="1200" kern="1200" dirty="0" smtClean="0">
                <a:solidFill>
                  <a:schemeClr val="tx1"/>
                </a:solidFill>
                <a:effectLst/>
                <a:latin typeface="+mn-lt"/>
                <a:ea typeface="+mn-ea"/>
                <a:cs typeface="+mn-cs"/>
              </a:rPr>
              <a:t>But what do all these mean to us as teachers?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Why do we hear the same theme, </a:t>
            </a:r>
            <a:r>
              <a:rPr lang="en-AU" sz="1200" kern="1200" dirty="0" smtClean="0">
                <a:solidFill>
                  <a:schemeClr val="tx1"/>
                </a:solidFill>
                <a:effectLst/>
                <a:latin typeface="+mn-lt"/>
                <a:ea typeface="+mn-ea"/>
                <a:cs typeface="+mn-cs"/>
              </a:rPr>
              <a:t>iteration* </a:t>
            </a:r>
            <a:r>
              <a:rPr lang="en-AU" sz="1200" kern="1200" dirty="0" smtClean="0">
                <a:solidFill>
                  <a:schemeClr val="tx1"/>
                </a:solidFill>
                <a:effectLst/>
                <a:latin typeface="+mn-lt"/>
                <a:ea typeface="+mn-ea"/>
                <a:cs typeface="+mn-cs"/>
              </a:rPr>
              <a:t>after iteration, and yet so many of us keep doing the things that we have always done?</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For me, hearing the good ideas and doing them hasn’t always gone together. </a:t>
            </a:r>
            <a:r>
              <a:rPr lang="en-AU" sz="1200" kern="1200" dirty="0" smtClean="0">
                <a:solidFill>
                  <a:schemeClr val="tx1"/>
                </a:solidFill>
                <a:effectLst/>
                <a:latin typeface="+mn-lt"/>
                <a:ea typeface="+mn-ea"/>
                <a:cs typeface="+mn-cs"/>
              </a:rPr>
              <a:t>For some, it has become stressful because they believe they are being called upon to be counsellors</a:t>
            </a:r>
            <a:r>
              <a:rPr lang="en-AU" sz="1200" kern="1200" baseline="0" dirty="0" smtClean="0">
                <a:solidFill>
                  <a:schemeClr val="tx1"/>
                </a:solidFill>
                <a:effectLst/>
                <a:latin typeface="+mn-lt"/>
                <a:ea typeface="+mn-ea"/>
                <a:cs typeface="+mn-cs"/>
              </a:rPr>
              <a:t> and social workers when all they want to do is teach. So we hear good ideas but that doesn’t always mean we do them.</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What are your thoughts on this matter? How many of you have been inspired at a PD but then just gone back to the same old, same old?</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t>
            </a:r>
            <a:r>
              <a:rPr lang="en-AU" sz="1200" b="0" i="0" kern="1200" dirty="0" smtClean="0">
                <a:solidFill>
                  <a:schemeClr val="tx1"/>
                </a:solidFill>
                <a:effectLst/>
                <a:latin typeface="+mn-lt"/>
                <a:ea typeface="+mn-ea"/>
                <a:cs typeface="+mn-cs"/>
              </a:rPr>
              <a:t>Iteration is the act of repeating a process, to generate a sequence of outcomes, with the aim of approaching a desired goal, target or result.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826576-1E0A-D54A-951A-0143FA585378}" type="slidenum">
              <a:rPr lang="en-US" smtClean="0"/>
              <a:t>9</a:t>
            </a:fld>
            <a:endParaRPr lang="en-US"/>
          </a:p>
        </p:txBody>
      </p:sp>
    </p:spTree>
    <p:extLst>
      <p:ext uri="{BB962C8B-B14F-4D97-AF65-F5344CB8AC3E}">
        <p14:creationId xmlns:p14="http://schemas.microsoft.com/office/powerpoint/2010/main" val="999191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BE5C87-37E0-4C46-ADC3-6040E9AEF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 xmlns:a16="http://schemas.microsoft.com/office/drawing/2014/main" id="{E96FFF56-221A-4D7F-9027-FB7572908B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 xmlns:a16="http://schemas.microsoft.com/office/drawing/2014/main" id="{9959E252-4F75-4E4A-B012-A8F18BC61B70}"/>
              </a:ext>
            </a:extLst>
          </p:cNvPr>
          <p:cNvSpPr>
            <a:spLocks noGrp="1"/>
          </p:cNvSpPr>
          <p:nvPr>
            <p:ph type="dt" sz="half" idx="10"/>
          </p:nvPr>
        </p:nvSpPr>
        <p:spPr/>
        <p:txBody>
          <a:bodyPr/>
          <a:lstStyle/>
          <a:p>
            <a:fld id="{0B4B96B0-5E2B-4EA4-8E3F-6B638CEFDCF2}" type="datetimeFigureOut">
              <a:rPr lang="en-AU" smtClean="0"/>
              <a:t>13/07/2018</a:t>
            </a:fld>
            <a:endParaRPr lang="en-AU"/>
          </a:p>
        </p:txBody>
      </p:sp>
      <p:sp>
        <p:nvSpPr>
          <p:cNvPr id="5" name="Footer Placeholder 4">
            <a:extLst>
              <a:ext uri="{FF2B5EF4-FFF2-40B4-BE49-F238E27FC236}">
                <a16:creationId xmlns="" xmlns:a16="http://schemas.microsoft.com/office/drawing/2014/main" id="{541489BC-13AD-4412-B9C6-24CFEE593BE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794324B7-7232-469A-9D31-85C6169AD826}"/>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226201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51216F-9330-43D3-B626-A2A0A8A5DDE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805BADDE-DADA-44AA-95BD-CCCB3AA446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601F94BB-DDF0-4599-AA43-6A2A675B20E1}"/>
              </a:ext>
            </a:extLst>
          </p:cNvPr>
          <p:cNvSpPr>
            <a:spLocks noGrp="1"/>
          </p:cNvSpPr>
          <p:nvPr>
            <p:ph type="dt" sz="half" idx="10"/>
          </p:nvPr>
        </p:nvSpPr>
        <p:spPr/>
        <p:txBody>
          <a:bodyPr/>
          <a:lstStyle/>
          <a:p>
            <a:fld id="{0B4B96B0-5E2B-4EA4-8E3F-6B638CEFDCF2}" type="datetimeFigureOut">
              <a:rPr lang="en-AU" smtClean="0"/>
              <a:t>13/07/2018</a:t>
            </a:fld>
            <a:endParaRPr lang="en-AU"/>
          </a:p>
        </p:txBody>
      </p:sp>
      <p:sp>
        <p:nvSpPr>
          <p:cNvPr id="5" name="Footer Placeholder 4">
            <a:extLst>
              <a:ext uri="{FF2B5EF4-FFF2-40B4-BE49-F238E27FC236}">
                <a16:creationId xmlns="" xmlns:a16="http://schemas.microsoft.com/office/drawing/2014/main" id="{B6FF7636-10C6-488E-B1F8-5E0B1153484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D2009796-D041-4466-9949-B72B4D3DA6E0}"/>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424371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4A81054-529E-41F2-9F4C-5F0A8387B0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433218E3-5EA2-4C3A-8C4F-A5D66E41E8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04291CC5-86A9-4FB7-88D9-020DDB064F0F}"/>
              </a:ext>
            </a:extLst>
          </p:cNvPr>
          <p:cNvSpPr>
            <a:spLocks noGrp="1"/>
          </p:cNvSpPr>
          <p:nvPr>
            <p:ph type="dt" sz="half" idx="10"/>
          </p:nvPr>
        </p:nvSpPr>
        <p:spPr/>
        <p:txBody>
          <a:bodyPr/>
          <a:lstStyle/>
          <a:p>
            <a:fld id="{0B4B96B0-5E2B-4EA4-8E3F-6B638CEFDCF2}" type="datetimeFigureOut">
              <a:rPr lang="en-AU" smtClean="0"/>
              <a:t>13/07/2018</a:t>
            </a:fld>
            <a:endParaRPr lang="en-AU"/>
          </a:p>
        </p:txBody>
      </p:sp>
      <p:sp>
        <p:nvSpPr>
          <p:cNvPr id="5" name="Footer Placeholder 4">
            <a:extLst>
              <a:ext uri="{FF2B5EF4-FFF2-40B4-BE49-F238E27FC236}">
                <a16:creationId xmlns="" xmlns:a16="http://schemas.microsoft.com/office/drawing/2014/main" id="{4E56F3A8-A094-429B-88EA-F858FCEAA26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3C380C64-C379-4FFE-90BB-623E0CE36C42}"/>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2244934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51" name="Shape 51"/>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52" name="Shape 52"/>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53" name="Shape 53"/>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54" name="Shape 54"/>
          <p:cNvSpPr txBox="1">
            <a:spLocks noGrp="1"/>
          </p:cNvSpPr>
          <p:nvPr>
            <p:ph type="body" idx="1"/>
          </p:nvPr>
        </p:nvSpPr>
        <p:spPr>
          <a:xfrm>
            <a:off x="1092200" y="2654300"/>
            <a:ext cx="10007600" cy="32640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55" name="Shape 55"/>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24327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58" name="Shape 58"/>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59" name="Shape 59"/>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60" name="Shape 60"/>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61" name="Shape 61"/>
          <p:cNvSpPr txBox="1">
            <a:spLocks noGrp="1"/>
          </p:cNvSpPr>
          <p:nvPr>
            <p:ph type="body" idx="1"/>
          </p:nvPr>
        </p:nvSpPr>
        <p:spPr>
          <a:xfrm>
            <a:off x="1092200" y="2654300"/>
            <a:ext cx="4914800" cy="32640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62" name="Shape 62"/>
          <p:cNvSpPr txBox="1">
            <a:spLocks noGrp="1"/>
          </p:cNvSpPr>
          <p:nvPr>
            <p:ph type="body" idx="2"/>
          </p:nvPr>
        </p:nvSpPr>
        <p:spPr>
          <a:xfrm>
            <a:off x="6184900" y="2654300"/>
            <a:ext cx="4914800" cy="32640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63" name="Shape 63"/>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118111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BA3CD4-E6E6-46ED-8C47-97A2FE41AD9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B02C3DAB-04AE-41ED-B7A5-D2CE285A76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D5758676-4BBE-47AA-9DAD-722673AC687D}"/>
              </a:ext>
            </a:extLst>
          </p:cNvPr>
          <p:cNvSpPr>
            <a:spLocks noGrp="1"/>
          </p:cNvSpPr>
          <p:nvPr>
            <p:ph type="dt" sz="half" idx="10"/>
          </p:nvPr>
        </p:nvSpPr>
        <p:spPr/>
        <p:txBody>
          <a:bodyPr/>
          <a:lstStyle/>
          <a:p>
            <a:fld id="{0B4B96B0-5E2B-4EA4-8E3F-6B638CEFDCF2}" type="datetimeFigureOut">
              <a:rPr lang="en-AU" smtClean="0"/>
              <a:t>13/07/2018</a:t>
            </a:fld>
            <a:endParaRPr lang="en-AU"/>
          </a:p>
        </p:txBody>
      </p:sp>
      <p:sp>
        <p:nvSpPr>
          <p:cNvPr id="5" name="Footer Placeholder 4">
            <a:extLst>
              <a:ext uri="{FF2B5EF4-FFF2-40B4-BE49-F238E27FC236}">
                <a16:creationId xmlns="" xmlns:a16="http://schemas.microsoft.com/office/drawing/2014/main" id="{22011E90-19BA-4EEC-AE2D-0C6A7C92062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B7662E46-032C-4005-8EFF-79F7082848BF}"/>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621084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43DE23-9DED-45A6-ACD5-697A5A52E7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 xmlns:a16="http://schemas.microsoft.com/office/drawing/2014/main" id="{CA1B53EA-897D-47E8-8DD0-E7D3E4D728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C68A757D-9CC4-4035-957F-E2547C59956F}"/>
              </a:ext>
            </a:extLst>
          </p:cNvPr>
          <p:cNvSpPr>
            <a:spLocks noGrp="1"/>
          </p:cNvSpPr>
          <p:nvPr>
            <p:ph type="dt" sz="half" idx="10"/>
          </p:nvPr>
        </p:nvSpPr>
        <p:spPr/>
        <p:txBody>
          <a:bodyPr/>
          <a:lstStyle/>
          <a:p>
            <a:fld id="{0B4B96B0-5E2B-4EA4-8E3F-6B638CEFDCF2}" type="datetimeFigureOut">
              <a:rPr lang="en-AU" smtClean="0"/>
              <a:t>13/07/2018</a:t>
            </a:fld>
            <a:endParaRPr lang="en-AU"/>
          </a:p>
        </p:txBody>
      </p:sp>
      <p:sp>
        <p:nvSpPr>
          <p:cNvPr id="5" name="Footer Placeholder 4">
            <a:extLst>
              <a:ext uri="{FF2B5EF4-FFF2-40B4-BE49-F238E27FC236}">
                <a16:creationId xmlns="" xmlns:a16="http://schemas.microsoft.com/office/drawing/2014/main" id="{D9B8C64F-F14C-44EE-9016-8AF9A1129EE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48184356-9675-43E5-B35D-FCE7E81A68D0}"/>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138900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520BFD-9BA1-409F-B9A4-5C238428030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B736F8C4-221D-4619-A2B7-5EA0858B0D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 xmlns:a16="http://schemas.microsoft.com/office/drawing/2014/main" id="{2E63FF0E-4ADE-4FCA-BB07-044B01E316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 xmlns:a16="http://schemas.microsoft.com/office/drawing/2014/main" id="{EED69F14-54F6-44A6-AB60-F6ED4262B2E6}"/>
              </a:ext>
            </a:extLst>
          </p:cNvPr>
          <p:cNvSpPr>
            <a:spLocks noGrp="1"/>
          </p:cNvSpPr>
          <p:nvPr>
            <p:ph type="dt" sz="half" idx="10"/>
          </p:nvPr>
        </p:nvSpPr>
        <p:spPr/>
        <p:txBody>
          <a:bodyPr/>
          <a:lstStyle/>
          <a:p>
            <a:fld id="{0B4B96B0-5E2B-4EA4-8E3F-6B638CEFDCF2}" type="datetimeFigureOut">
              <a:rPr lang="en-AU" smtClean="0"/>
              <a:t>13/07/2018</a:t>
            </a:fld>
            <a:endParaRPr lang="en-AU"/>
          </a:p>
        </p:txBody>
      </p:sp>
      <p:sp>
        <p:nvSpPr>
          <p:cNvPr id="6" name="Footer Placeholder 5">
            <a:extLst>
              <a:ext uri="{FF2B5EF4-FFF2-40B4-BE49-F238E27FC236}">
                <a16:creationId xmlns="" xmlns:a16="http://schemas.microsoft.com/office/drawing/2014/main" id="{66990601-E279-4FC2-AA15-2D019C2427B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 xmlns:a16="http://schemas.microsoft.com/office/drawing/2014/main" id="{874BCDE3-DA3B-4F43-81B1-8DB714D72A25}"/>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94358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EE289F-A1B4-4000-8ACE-F577DE2380B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E48487A1-E177-4C99-B8ED-F5D0EE1A4D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45E47CA-8393-485E-8766-48F7CA24C4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 xmlns:a16="http://schemas.microsoft.com/office/drawing/2014/main" id="{589DB8F4-6014-4881-858D-7840DB9930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1278A76-468F-4AFA-9EEF-A5936831CD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 xmlns:a16="http://schemas.microsoft.com/office/drawing/2014/main" id="{D4209B27-7481-4077-950B-FE0C5B2A3FB1}"/>
              </a:ext>
            </a:extLst>
          </p:cNvPr>
          <p:cNvSpPr>
            <a:spLocks noGrp="1"/>
          </p:cNvSpPr>
          <p:nvPr>
            <p:ph type="dt" sz="half" idx="10"/>
          </p:nvPr>
        </p:nvSpPr>
        <p:spPr/>
        <p:txBody>
          <a:bodyPr/>
          <a:lstStyle/>
          <a:p>
            <a:fld id="{0B4B96B0-5E2B-4EA4-8E3F-6B638CEFDCF2}" type="datetimeFigureOut">
              <a:rPr lang="en-AU" smtClean="0"/>
              <a:t>13/07/2018</a:t>
            </a:fld>
            <a:endParaRPr lang="en-AU"/>
          </a:p>
        </p:txBody>
      </p:sp>
      <p:sp>
        <p:nvSpPr>
          <p:cNvPr id="8" name="Footer Placeholder 7">
            <a:extLst>
              <a:ext uri="{FF2B5EF4-FFF2-40B4-BE49-F238E27FC236}">
                <a16:creationId xmlns="" xmlns:a16="http://schemas.microsoft.com/office/drawing/2014/main" id="{D6BAC398-E1B8-46F8-87A4-EE5491A229C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 xmlns:a16="http://schemas.microsoft.com/office/drawing/2014/main" id="{BC845E4F-448A-4025-B761-E2CC3B5C1EB9}"/>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330260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45EB91-DBA3-4423-922C-E4730F448E3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 xmlns:a16="http://schemas.microsoft.com/office/drawing/2014/main" id="{2A1B9D9A-F729-474B-B3A0-984D0C44FE44}"/>
              </a:ext>
            </a:extLst>
          </p:cNvPr>
          <p:cNvSpPr>
            <a:spLocks noGrp="1"/>
          </p:cNvSpPr>
          <p:nvPr>
            <p:ph type="dt" sz="half" idx="10"/>
          </p:nvPr>
        </p:nvSpPr>
        <p:spPr/>
        <p:txBody>
          <a:bodyPr/>
          <a:lstStyle/>
          <a:p>
            <a:fld id="{0B4B96B0-5E2B-4EA4-8E3F-6B638CEFDCF2}" type="datetimeFigureOut">
              <a:rPr lang="en-AU" smtClean="0"/>
              <a:t>13/07/2018</a:t>
            </a:fld>
            <a:endParaRPr lang="en-AU"/>
          </a:p>
        </p:txBody>
      </p:sp>
      <p:sp>
        <p:nvSpPr>
          <p:cNvPr id="4" name="Footer Placeholder 3">
            <a:extLst>
              <a:ext uri="{FF2B5EF4-FFF2-40B4-BE49-F238E27FC236}">
                <a16:creationId xmlns="" xmlns:a16="http://schemas.microsoft.com/office/drawing/2014/main" id="{32F901CE-70AF-4111-B12D-B322DCFD686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 xmlns:a16="http://schemas.microsoft.com/office/drawing/2014/main" id="{8EB789B8-70EA-4773-984E-498E4493B5B4}"/>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98781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DD90F1-E687-495D-9010-459D0B1EF253}"/>
              </a:ext>
            </a:extLst>
          </p:cNvPr>
          <p:cNvSpPr>
            <a:spLocks noGrp="1"/>
          </p:cNvSpPr>
          <p:nvPr>
            <p:ph type="dt" sz="half" idx="10"/>
          </p:nvPr>
        </p:nvSpPr>
        <p:spPr/>
        <p:txBody>
          <a:bodyPr/>
          <a:lstStyle/>
          <a:p>
            <a:fld id="{0B4B96B0-5E2B-4EA4-8E3F-6B638CEFDCF2}" type="datetimeFigureOut">
              <a:rPr lang="en-AU" smtClean="0"/>
              <a:t>13/07/2018</a:t>
            </a:fld>
            <a:endParaRPr lang="en-AU"/>
          </a:p>
        </p:txBody>
      </p:sp>
      <p:sp>
        <p:nvSpPr>
          <p:cNvPr id="3" name="Footer Placeholder 2">
            <a:extLst>
              <a:ext uri="{FF2B5EF4-FFF2-40B4-BE49-F238E27FC236}">
                <a16:creationId xmlns="" xmlns:a16="http://schemas.microsoft.com/office/drawing/2014/main" id="{8BE3738A-E019-47BD-AA93-AB49CAE40DE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 xmlns:a16="http://schemas.microsoft.com/office/drawing/2014/main" id="{04E1820F-1E82-45F2-B1F2-74F02D4CA827}"/>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98997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BBDCFE-99ED-4F77-9209-1E2DA2579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30907D9E-C197-46AF-A7EA-261CAA3BAA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 xmlns:a16="http://schemas.microsoft.com/office/drawing/2014/main" id="{271C8A08-7831-4CBE-9FEB-D6AB9A295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7685F2B-0003-4AB4-87AD-984BCDC04DBD}"/>
              </a:ext>
            </a:extLst>
          </p:cNvPr>
          <p:cNvSpPr>
            <a:spLocks noGrp="1"/>
          </p:cNvSpPr>
          <p:nvPr>
            <p:ph type="dt" sz="half" idx="10"/>
          </p:nvPr>
        </p:nvSpPr>
        <p:spPr/>
        <p:txBody>
          <a:bodyPr/>
          <a:lstStyle/>
          <a:p>
            <a:fld id="{0B4B96B0-5E2B-4EA4-8E3F-6B638CEFDCF2}" type="datetimeFigureOut">
              <a:rPr lang="en-AU" smtClean="0"/>
              <a:t>13/07/2018</a:t>
            </a:fld>
            <a:endParaRPr lang="en-AU"/>
          </a:p>
        </p:txBody>
      </p:sp>
      <p:sp>
        <p:nvSpPr>
          <p:cNvPr id="6" name="Footer Placeholder 5">
            <a:extLst>
              <a:ext uri="{FF2B5EF4-FFF2-40B4-BE49-F238E27FC236}">
                <a16:creationId xmlns="" xmlns:a16="http://schemas.microsoft.com/office/drawing/2014/main" id="{0B7B40DB-E8C9-4A11-83EE-530812480BE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 xmlns:a16="http://schemas.microsoft.com/office/drawing/2014/main" id="{A57A7D70-869A-430E-AE40-10CFCF66ABAE}"/>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5241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7B23AA-725E-49AE-A1A7-DE1F30347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 xmlns:a16="http://schemas.microsoft.com/office/drawing/2014/main" id="{DF26550B-AD77-4383-9B77-5A4B89E3A9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 xmlns:a16="http://schemas.microsoft.com/office/drawing/2014/main" id="{A98E56F2-7B95-4228-81E1-E22F2760A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903DE2A-7B24-496B-B15C-28ED4E2C291B}"/>
              </a:ext>
            </a:extLst>
          </p:cNvPr>
          <p:cNvSpPr>
            <a:spLocks noGrp="1"/>
          </p:cNvSpPr>
          <p:nvPr>
            <p:ph type="dt" sz="half" idx="10"/>
          </p:nvPr>
        </p:nvSpPr>
        <p:spPr/>
        <p:txBody>
          <a:bodyPr/>
          <a:lstStyle/>
          <a:p>
            <a:fld id="{0B4B96B0-5E2B-4EA4-8E3F-6B638CEFDCF2}" type="datetimeFigureOut">
              <a:rPr lang="en-AU" smtClean="0"/>
              <a:t>13/07/2018</a:t>
            </a:fld>
            <a:endParaRPr lang="en-AU"/>
          </a:p>
        </p:txBody>
      </p:sp>
      <p:sp>
        <p:nvSpPr>
          <p:cNvPr id="6" name="Footer Placeholder 5">
            <a:extLst>
              <a:ext uri="{FF2B5EF4-FFF2-40B4-BE49-F238E27FC236}">
                <a16:creationId xmlns="" xmlns:a16="http://schemas.microsoft.com/office/drawing/2014/main" id="{E18418C2-136D-47F9-B79F-AE3ECBCBC37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 xmlns:a16="http://schemas.microsoft.com/office/drawing/2014/main" id="{0D75644A-11D2-4E37-9783-26134E403BD4}"/>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20611211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190699B-FF19-405C-AC6B-3B1A601498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5042C09E-0DD4-4F13-9D8B-AFD0541F93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A3166794-8C06-4DE6-8220-D3F9630B87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B96B0-5E2B-4EA4-8E3F-6B638CEFDCF2}" type="datetimeFigureOut">
              <a:rPr lang="en-AU" smtClean="0"/>
              <a:t>13/07/2018</a:t>
            </a:fld>
            <a:endParaRPr lang="en-AU"/>
          </a:p>
        </p:txBody>
      </p:sp>
      <p:sp>
        <p:nvSpPr>
          <p:cNvPr id="5" name="Footer Placeholder 4">
            <a:extLst>
              <a:ext uri="{FF2B5EF4-FFF2-40B4-BE49-F238E27FC236}">
                <a16:creationId xmlns="" xmlns:a16="http://schemas.microsoft.com/office/drawing/2014/main" id="{4A1F7A93-5FE6-4185-8B09-C44B2B623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 xmlns:a16="http://schemas.microsoft.com/office/drawing/2014/main" id="{3A4724F7-89D5-4216-945C-311B847768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A884A-82DE-4E69-81A4-C2155356B515}" type="slidenum">
              <a:rPr lang="en-AU" smtClean="0"/>
              <a:t>‹#›</a:t>
            </a:fld>
            <a:endParaRPr lang="en-AU"/>
          </a:p>
        </p:txBody>
      </p:sp>
    </p:spTree>
    <p:extLst>
      <p:ext uri="{BB962C8B-B14F-4D97-AF65-F5344CB8AC3E}">
        <p14:creationId xmlns:p14="http://schemas.microsoft.com/office/powerpoint/2010/main" val="1951129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wmf"/><Relationship Id="rId6" Type="http://schemas.openxmlformats.org/officeDocument/2006/relationships/image" Target="../media/image2.jpe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6.bin"/><Relationship Id="rId5" Type="http://schemas.openxmlformats.org/officeDocument/2006/relationships/image" Target="../media/image1.wmf"/><Relationship Id="rId6" Type="http://schemas.openxmlformats.org/officeDocument/2006/relationships/image" Target="../media/image2.jpeg"/><Relationship Id="rId7" Type="http://schemas.openxmlformats.org/officeDocument/2006/relationships/image" Target="../media/image9.jpeg"/><Relationship Id="rId1" Type="http://schemas.openxmlformats.org/officeDocument/2006/relationships/vmlDrawing" Target="../drawings/vmlDrawing6.vml"/><Relationship Id="rId2"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7.bin"/><Relationship Id="rId5" Type="http://schemas.openxmlformats.org/officeDocument/2006/relationships/image" Target="../media/image1.wmf"/><Relationship Id="rId6" Type="http://schemas.openxmlformats.org/officeDocument/2006/relationships/image" Target="../media/image2.jpeg"/><Relationship Id="rId7" Type="http://schemas.openxmlformats.org/officeDocument/2006/relationships/image" Target="../media/image13.jpeg"/><Relationship Id="rId1" Type="http://schemas.openxmlformats.org/officeDocument/2006/relationships/vmlDrawing" Target="../drawings/vmlDrawing7.vml"/><Relationship Id="rId2"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8.bin"/><Relationship Id="rId5" Type="http://schemas.openxmlformats.org/officeDocument/2006/relationships/image" Target="../media/image1.wmf"/><Relationship Id="rId6" Type="http://schemas.openxmlformats.org/officeDocument/2006/relationships/hyperlink" Target="https://docs.google.com/document/d/1_NaOsHt1nJpVe3USGIqhVPzRB97dNrMBHSrjQfvpZPs/edit" TargetMode="External"/><Relationship Id="rId7" Type="http://schemas.openxmlformats.org/officeDocument/2006/relationships/image" Target="../media/image2.jpeg"/><Relationship Id="rId8" Type="http://schemas.openxmlformats.org/officeDocument/2006/relationships/image" Target="../media/image14.gif"/><Relationship Id="rId9" Type="http://schemas.openxmlformats.org/officeDocument/2006/relationships/image" Target="../media/image15.jpeg"/><Relationship Id="rId1" Type="http://schemas.openxmlformats.org/officeDocument/2006/relationships/vmlDrawing" Target="../drawings/vmlDrawing8.vml"/><Relationship Id="rId2"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9.bin"/><Relationship Id="rId5" Type="http://schemas.openxmlformats.org/officeDocument/2006/relationships/image" Target="../media/image1.wmf"/><Relationship Id="rId6" Type="http://schemas.openxmlformats.org/officeDocument/2006/relationships/image" Target="../media/image2.jpeg"/><Relationship Id="rId7" Type="http://schemas.openxmlformats.org/officeDocument/2006/relationships/chart" Target="../charts/chart1.xml"/><Relationship Id="rId1" Type="http://schemas.openxmlformats.org/officeDocument/2006/relationships/vmlDrawing" Target="../drawings/vmlDrawing9.vml"/><Relationship Id="rId2"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hart" Target="../charts/chart2.xml"/><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2.jpe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0.bin"/><Relationship Id="rId5" Type="http://schemas.openxmlformats.org/officeDocument/2006/relationships/image" Target="../media/image1.wmf"/><Relationship Id="rId6" Type="http://schemas.openxmlformats.org/officeDocument/2006/relationships/image" Target="../media/image2.jpeg"/><Relationship Id="rId7" Type="http://schemas.openxmlformats.org/officeDocument/2006/relationships/image" Target="../media/image16.png"/><Relationship Id="rId1" Type="http://schemas.openxmlformats.org/officeDocument/2006/relationships/vmlDrawing" Target="../drawings/vmlDrawing10.vml"/><Relationship Id="rId2"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0.jp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1.jpe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3.bin"/><Relationship Id="rId5" Type="http://schemas.openxmlformats.org/officeDocument/2006/relationships/image" Target="../media/image1.wmf"/><Relationship Id="rId6" Type="http://schemas.openxmlformats.org/officeDocument/2006/relationships/image" Target="../media/image3.jpeg"/><Relationship Id="rId7" Type="http://schemas.openxmlformats.org/officeDocument/2006/relationships/image" Target="../media/image2.jpeg"/><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4.bin"/><Relationship Id="rId5" Type="http://schemas.openxmlformats.org/officeDocument/2006/relationships/image" Target="../media/image1.wmf"/><Relationship Id="rId6" Type="http://schemas.openxmlformats.org/officeDocument/2006/relationships/image" Target="../media/image2.jpe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5.bin"/><Relationship Id="rId5" Type="http://schemas.openxmlformats.org/officeDocument/2006/relationships/image" Target="../media/image1.wmf"/><Relationship Id="rId6" Type="http://schemas.openxmlformats.org/officeDocument/2006/relationships/image" Target="../media/image2.jpeg"/><Relationship Id="rId7" Type="http://schemas.openxmlformats.org/officeDocument/2006/relationships/image" Target="../media/image4.jpeg"/><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 xmlns:a16="http://schemas.microsoft.com/office/drawing/2014/main" id="{B4609742-AF89-470E-BF8B-5D23B470A45C}"/>
              </a:ext>
            </a:extLst>
          </p:cNvPr>
          <p:cNvGraphicFramePr>
            <a:graphicFrameLocks noChangeAspect="1"/>
          </p:cNvGraphicFramePr>
          <p:nvPr>
            <p:extLst>
              <p:ext uri="{D42A27DB-BD31-4B8C-83A1-F6EECF244321}">
                <p14:modId xmlns:p14="http://schemas.microsoft.com/office/powerpoint/2010/main" val="350899429"/>
              </p:ext>
            </p:extLst>
          </p:nvPr>
        </p:nvGraphicFramePr>
        <p:xfrm>
          <a:off x="8850154" y="3348037"/>
          <a:ext cx="3278120" cy="3461421"/>
        </p:xfrm>
        <a:graphic>
          <a:graphicData uri="http://schemas.openxmlformats.org/presentationml/2006/ole">
            <mc:AlternateContent xmlns:mc="http://schemas.openxmlformats.org/markup-compatibility/2006">
              <mc:Choice xmlns:v="urn:schemas-microsoft-com:vml" Requires="v">
                <p:oleObj spid="_x0000_s1065" r:id="rId4" imgW="2441160" imgH="2578320" progId="">
                  <p:embed/>
                </p:oleObj>
              </mc:Choice>
              <mc:Fallback>
                <p:oleObj r:id="rId4" imgW="2441160" imgH="2578320" progId="">
                  <p:embed/>
                  <p:pic>
                    <p:nvPicPr>
                      <p:cNvPr id="10" name="Object 9">
                        <a:extLst>
                          <a:ext uri="{FF2B5EF4-FFF2-40B4-BE49-F238E27FC236}">
                            <a16:creationId xmlns="" xmlns:a16="http://schemas.microsoft.com/office/drawing/2014/main" id="{B4609742-AF89-470E-BF8B-5D23B470A45C}"/>
                          </a:ext>
                        </a:extLst>
                      </p:cNvPr>
                      <p:cNvPicPr/>
                      <p:nvPr/>
                    </p:nvPicPr>
                    <p:blipFill>
                      <a:blip r:embed="rId5"/>
                      <a:stretch>
                        <a:fillRect/>
                      </a:stretch>
                    </p:blipFill>
                    <p:spPr>
                      <a:xfrm>
                        <a:off x="8850154" y="3348037"/>
                        <a:ext cx="3278120" cy="3461421"/>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E2C4303D-4294-4534-A733-A9F6C624D433}"/>
              </a:ext>
            </a:extLst>
          </p:cNvPr>
          <p:cNvSpPr>
            <a:spLocks noGrp="1"/>
          </p:cNvSpPr>
          <p:nvPr>
            <p:ph type="ctrTitle"/>
          </p:nvPr>
        </p:nvSpPr>
        <p:spPr/>
        <p:txBody>
          <a:bodyPr/>
          <a:lstStyle/>
          <a:p>
            <a:r>
              <a:rPr lang="en-AU" dirty="0" smtClean="0"/>
              <a:t>Growing Staff and Student Wellbeing</a:t>
            </a:r>
            <a:endParaRPr lang="en-AU" dirty="0"/>
          </a:p>
        </p:txBody>
      </p:sp>
      <p:sp>
        <p:nvSpPr>
          <p:cNvPr id="3" name="Subtitle 2">
            <a:extLst>
              <a:ext uri="{FF2B5EF4-FFF2-40B4-BE49-F238E27FC236}">
                <a16:creationId xmlns="" xmlns:a16="http://schemas.microsoft.com/office/drawing/2014/main" id="{AE55B654-9467-4234-8CC2-EF65DE7341F1}"/>
              </a:ext>
            </a:extLst>
          </p:cNvPr>
          <p:cNvSpPr>
            <a:spLocks noGrp="1"/>
          </p:cNvSpPr>
          <p:nvPr>
            <p:ph type="subTitle" idx="1"/>
          </p:nvPr>
        </p:nvSpPr>
        <p:spPr/>
        <p:txBody>
          <a:bodyPr/>
          <a:lstStyle/>
          <a:p>
            <a:r>
              <a:rPr lang="en-AU" dirty="0" smtClean="0"/>
              <a:t>Starting small, aiming big</a:t>
            </a:r>
            <a:endParaRPr lang="en-AU"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Tree>
    <p:extLst>
      <p:ext uri="{BB962C8B-B14F-4D97-AF65-F5344CB8AC3E}">
        <p14:creationId xmlns:p14="http://schemas.microsoft.com/office/powerpoint/2010/main" val="609555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 xmlns:a16="http://schemas.microsoft.com/office/drawing/2014/main" id="{B4609742-AF89-470E-BF8B-5D23B470A45C}"/>
              </a:ext>
            </a:extLst>
          </p:cNvPr>
          <p:cNvGraphicFramePr>
            <a:graphicFrameLocks noChangeAspect="1"/>
          </p:cNvGraphicFramePr>
          <p:nvPr>
            <p:extLst/>
          </p:nvPr>
        </p:nvGraphicFramePr>
        <p:xfrm>
          <a:off x="8850154" y="3348037"/>
          <a:ext cx="3278120" cy="3461421"/>
        </p:xfrm>
        <a:graphic>
          <a:graphicData uri="http://schemas.openxmlformats.org/presentationml/2006/ole">
            <mc:AlternateContent xmlns:mc="http://schemas.openxmlformats.org/markup-compatibility/2006">
              <mc:Choice xmlns:v="urn:schemas-microsoft-com:vml" Requires="v">
                <p:oleObj spid="_x0000_s9250" r:id="rId4" imgW="2441160" imgH="2578320" progId="">
                  <p:embed/>
                </p:oleObj>
              </mc:Choice>
              <mc:Fallback>
                <p:oleObj r:id="rId4" imgW="2441160" imgH="2578320" progId="">
                  <p:embed/>
                  <p:pic>
                    <p:nvPicPr>
                      <p:cNvPr id="0" name=""/>
                      <p:cNvPicPr/>
                      <p:nvPr/>
                    </p:nvPicPr>
                    <p:blipFill>
                      <a:blip r:embed="rId5"/>
                      <a:stretch>
                        <a:fillRect/>
                      </a:stretch>
                    </p:blipFill>
                    <p:spPr>
                      <a:xfrm>
                        <a:off x="8850154" y="3348037"/>
                        <a:ext cx="3278120" cy="3461421"/>
                      </a:xfrm>
                      <a:prstGeom prst="rect">
                        <a:avLst/>
                      </a:prstGeom>
                    </p:spPr>
                  </p:pic>
                </p:oleObj>
              </mc:Fallback>
            </mc:AlternateContent>
          </a:graphicData>
        </a:graphic>
      </p:graphicFrame>
      <p:sp>
        <p:nvSpPr>
          <p:cNvPr id="4" name="Title 3"/>
          <p:cNvSpPr>
            <a:spLocks noGrp="1"/>
          </p:cNvSpPr>
          <p:nvPr>
            <p:ph type="title"/>
          </p:nvPr>
        </p:nvSpPr>
        <p:spPr/>
        <p:txBody>
          <a:bodyPr/>
          <a:lstStyle/>
          <a:p>
            <a:pPr algn="ctr"/>
            <a:r>
              <a:rPr lang="en-US" b="1" dirty="0" smtClean="0"/>
              <a:t>How to move forward</a:t>
            </a:r>
            <a:endParaRPr lang="en-US" b="1" dirty="0"/>
          </a:p>
        </p:txBody>
      </p:sp>
      <p:sp>
        <p:nvSpPr>
          <p:cNvPr id="11" name="Content Placeholder 10"/>
          <p:cNvSpPr>
            <a:spLocks noGrp="1"/>
          </p:cNvSpPr>
          <p:nvPr>
            <p:ph sz="half" idx="1"/>
          </p:nvPr>
        </p:nvSpPr>
        <p:spPr/>
        <p:txBody>
          <a:bodyPr>
            <a:normAutofit/>
          </a:bodyPr>
          <a:lstStyle/>
          <a:p>
            <a:pPr marL="0" indent="0">
              <a:buNone/>
            </a:pPr>
            <a:endParaRPr lang="en-AU" dirty="0" smtClean="0"/>
          </a:p>
          <a:p>
            <a:pPr marL="0" indent="0">
              <a:buNone/>
            </a:pPr>
            <a:endParaRPr lang="en-AU" dirty="0"/>
          </a:p>
          <a:p>
            <a:pPr marL="0" indent="0">
              <a:buNone/>
            </a:pPr>
            <a:endParaRPr lang="en-AU" dirty="0" smtClean="0"/>
          </a:p>
          <a:p>
            <a:pPr marL="0" indent="0">
              <a:buNone/>
            </a:pPr>
            <a:r>
              <a:rPr lang="en-AU" dirty="0" smtClean="0"/>
              <a:t>Learn it, Live it, Teach it, Embed it</a:t>
            </a:r>
            <a:endParaRPr lang="en-US" dirty="0"/>
          </a:p>
          <a:p>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pic>
        <p:nvPicPr>
          <p:cNvPr id="13" name="Content Placeholder 12"/>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103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 b="1" dirty="0"/>
              <a:t>Why Positive Education/Psychology?</a:t>
            </a:r>
            <a:endParaRPr lang="en-US" b="1" dirty="0"/>
          </a:p>
        </p:txBody>
      </p:sp>
      <p:sp>
        <p:nvSpPr>
          <p:cNvPr id="10" name="Content Placeholder 9"/>
          <p:cNvSpPr>
            <a:spLocks noGrp="1"/>
          </p:cNvSpPr>
          <p:nvPr>
            <p:ph idx="1"/>
          </p:nvPr>
        </p:nvSpPr>
        <p:spPr/>
        <p:txBody>
          <a:bodyPr/>
          <a:lstStyle/>
          <a:p>
            <a:pPr marL="0" lvl="0" indent="0">
              <a:spcBef>
                <a:spcPts val="0"/>
              </a:spcBef>
              <a:spcAft>
                <a:spcPts val="0"/>
              </a:spcAft>
              <a:buNone/>
            </a:pPr>
            <a:endParaRPr lang="en-AU" dirty="0" smtClean="0"/>
          </a:p>
          <a:p>
            <a:pPr marL="0" lvl="0" indent="0">
              <a:spcBef>
                <a:spcPts val="0"/>
              </a:spcBef>
              <a:spcAft>
                <a:spcPts val="0"/>
              </a:spcAft>
              <a:buNone/>
            </a:pPr>
            <a:r>
              <a:rPr lang="en" dirty="0" smtClean="0"/>
              <a:t>The </a:t>
            </a:r>
            <a:r>
              <a:rPr lang="en" dirty="0"/>
              <a:t>emphasis is on flourishing, not simply avoiding ill health</a:t>
            </a:r>
          </a:p>
          <a:p>
            <a:pPr marL="0" lvl="0" indent="0">
              <a:spcBef>
                <a:spcPts val="1600"/>
              </a:spcBef>
              <a:spcAft>
                <a:spcPts val="0"/>
              </a:spcAft>
              <a:buNone/>
            </a:pPr>
            <a:r>
              <a:rPr lang="en" dirty="0"/>
              <a:t>It is strongly grounded in science - it is not a populist fad</a:t>
            </a:r>
          </a:p>
          <a:p>
            <a:pPr marL="0" lvl="0" indent="0">
              <a:spcBef>
                <a:spcPts val="1600"/>
              </a:spcBef>
              <a:spcAft>
                <a:spcPts val="0"/>
              </a:spcAft>
              <a:buNone/>
            </a:pPr>
            <a:r>
              <a:rPr lang="en" dirty="0"/>
              <a:t>Founded by a team led by Martin Seligman - former President of the American Psychological Association and 31st most cited psychologist for the entire 20th century.</a:t>
            </a:r>
          </a:p>
          <a:p>
            <a:pPr marL="0" lvl="0" indent="0">
              <a:spcBef>
                <a:spcPts val="1600"/>
              </a:spcBef>
              <a:spcAft>
                <a:spcPts val="0"/>
              </a:spcAft>
              <a:buNone/>
            </a:pPr>
            <a:r>
              <a:rPr lang="en" dirty="0"/>
              <a:t>10 years of development in Australia, it is evidence based and spreading worldwide</a:t>
            </a:r>
          </a:p>
          <a:p>
            <a:pPr marL="0" indent="0">
              <a:buNone/>
            </a:pPr>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636529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 b="1" dirty="0"/>
              <a:t>Why Positive Education/Psychology?</a:t>
            </a:r>
            <a:endParaRPr lang="en-US" b="1" dirty="0"/>
          </a:p>
        </p:txBody>
      </p:sp>
      <p:sp>
        <p:nvSpPr>
          <p:cNvPr id="11" name="Content Placeholder 10"/>
          <p:cNvSpPr>
            <a:spLocks noGrp="1"/>
          </p:cNvSpPr>
          <p:nvPr>
            <p:ph sz="half" idx="1"/>
          </p:nvPr>
        </p:nvSpPr>
        <p:spPr/>
        <p:txBody>
          <a:bodyPr/>
          <a:lstStyle/>
          <a:p>
            <a:pPr marL="0" lvl="0" indent="0">
              <a:buNone/>
            </a:pPr>
            <a:endParaRPr lang="en-AU" dirty="0" smtClean="0"/>
          </a:p>
          <a:p>
            <a:pPr marL="0" lvl="0" indent="0">
              <a:buNone/>
            </a:pPr>
            <a:endParaRPr lang="en-AU" dirty="0"/>
          </a:p>
          <a:p>
            <a:pPr marL="0" lvl="0" indent="0">
              <a:buNone/>
            </a:pPr>
            <a:r>
              <a:rPr lang="en" dirty="0" smtClean="0"/>
              <a:t>It </a:t>
            </a:r>
            <a:r>
              <a:rPr lang="en" dirty="0"/>
              <a:t>increases our ability and the toolbox to develop the </a:t>
            </a:r>
            <a:r>
              <a:rPr lang="en" b="1" dirty="0"/>
              <a:t>6 Cs</a:t>
            </a:r>
            <a:r>
              <a:rPr lang="en" dirty="0"/>
              <a:t> and especially, </a:t>
            </a:r>
            <a:r>
              <a:rPr lang="en" b="1" dirty="0"/>
              <a:t>metacognition</a:t>
            </a:r>
            <a:r>
              <a:rPr lang="en" dirty="0"/>
              <a:t>.</a:t>
            </a:r>
          </a:p>
          <a:p>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3" name="Shape 192"/>
          <p:cNvPicPr preferRelativeResize="0">
            <a:picLocks noGrp="1"/>
          </p:cNvPicPr>
          <p:nvPr>
            <p:ph sz="half" idx="2"/>
          </p:nvPr>
        </p:nvPicPr>
        <p:blipFill>
          <a:blip r:embed="rId3">
            <a:alphaModFix/>
          </a:blip>
          <a:stretch>
            <a:fillRect/>
          </a:stretch>
        </p:blipFill>
        <p:spPr>
          <a:xfrm>
            <a:off x="6172200" y="2077586"/>
            <a:ext cx="5181600" cy="3847415"/>
          </a:xfrm>
          <a:prstGeom prst="rect">
            <a:avLst/>
          </a:prstGeom>
          <a:noFill/>
          <a:ln>
            <a:noFill/>
          </a:ln>
        </p:spPr>
      </p:pic>
      <p:sp>
        <p:nvSpPr>
          <p:cNvPr id="2" name="TextBox 1"/>
          <p:cNvSpPr txBox="1"/>
          <p:nvPr/>
        </p:nvSpPr>
        <p:spPr>
          <a:xfrm>
            <a:off x="6464968" y="6208295"/>
            <a:ext cx="3312125" cy="246221"/>
          </a:xfrm>
          <a:prstGeom prst="rect">
            <a:avLst/>
          </a:prstGeom>
          <a:noFill/>
        </p:spPr>
        <p:txBody>
          <a:bodyPr wrap="none" rtlCol="0">
            <a:spAutoFit/>
          </a:bodyPr>
          <a:lstStyle/>
          <a:p>
            <a:r>
              <a:rPr lang="en-US" sz="1000" dirty="0">
                <a:solidFill>
                  <a:schemeClr val="bg1">
                    <a:lumMod val="65000"/>
                  </a:schemeClr>
                </a:solidFill>
              </a:rPr>
              <a:t>http://</a:t>
            </a:r>
            <a:r>
              <a:rPr lang="en-US" sz="1000" dirty="0" err="1">
                <a:solidFill>
                  <a:schemeClr val="bg1">
                    <a:lumMod val="65000"/>
                  </a:schemeClr>
                </a:solidFill>
              </a:rPr>
              <a:t>www.moedu-sail.org</a:t>
            </a:r>
            <a:r>
              <a:rPr lang="en-US" sz="1000" dirty="0">
                <a:solidFill>
                  <a:schemeClr val="bg1">
                    <a:lumMod val="65000"/>
                  </a:schemeClr>
                </a:solidFill>
              </a:rPr>
              <a:t>/portfolio-items/metacognition/</a:t>
            </a:r>
          </a:p>
        </p:txBody>
      </p:sp>
    </p:spTree>
    <p:extLst>
      <p:ext uri="{BB962C8B-B14F-4D97-AF65-F5344CB8AC3E}">
        <p14:creationId xmlns:p14="http://schemas.microsoft.com/office/powerpoint/2010/main" val="1353744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AU" b="1" dirty="0" smtClean="0"/>
              <a:t>The 6 Cs</a:t>
            </a:r>
            <a:endParaRPr lang="en-US" b="1" dirty="0"/>
          </a:p>
        </p:txBody>
      </p:sp>
      <p:sp>
        <p:nvSpPr>
          <p:cNvPr id="11" name="Content Placeholder 10"/>
          <p:cNvSpPr>
            <a:spLocks noGrp="1"/>
          </p:cNvSpPr>
          <p:nvPr>
            <p:ph sz="half" idx="1"/>
          </p:nvPr>
        </p:nvSpPr>
        <p:spPr/>
        <p:txBody>
          <a:bodyPr/>
          <a:lstStyle/>
          <a:p>
            <a:pPr marL="0" lvl="0" indent="0">
              <a:buNone/>
            </a:pPr>
            <a:endParaRPr lang="en-AU" dirty="0" smtClean="0"/>
          </a:p>
          <a:p>
            <a:pPr marL="0" lvl="0" indent="0">
              <a:buNone/>
            </a:pPr>
            <a:endParaRPr lang="en-AU" dirty="0"/>
          </a:p>
          <a:p>
            <a:pPr marL="0" lvl="0" indent="0">
              <a:buNone/>
            </a:pPr>
            <a:r>
              <a:rPr lang="en-AU" dirty="0" smtClean="0"/>
              <a:t>Michael </a:t>
            </a:r>
            <a:r>
              <a:rPr lang="en-AU" dirty="0" err="1" smtClean="0"/>
              <a:t>Fullan</a:t>
            </a:r>
            <a:r>
              <a:rPr lang="en-AU" dirty="0" smtClean="0"/>
              <a:t> illustrates them this way:</a:t>
            </a:r>
            <a:endParaRPr lang="en" dirty="0"/>
          </a:p>
          <a:p>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extBox 1"/>
          <p:cNvSpPr txBox="1"/>
          <p:nvPr/>
        </p:nvSpPr>
        <p:spPr>
          <a:xfrm>
            <a:off x="6464968" y="6208295"/>
            <a:ext cx="3066865" cy="246221"/>
          </a:xfrm>
          <a:prstGeom prst="rect">
            <a:avLst/>
          </a:prstGeom>
          <a:noFill/>
        </p:spPr>
        <p:txBody>
          <a:bodyPr wrap="none" rtlCol="0">
            <a:spAutoFit/>
          </a:bodyPr>
          <a:lstStyle/>
          <a:p>
            <a:r>
              <a:rPr lang="en-US" sz="1000" dirty="0">
                <a:solidFill>
                  <a:schemeClr val="bg1">
                    <a:lumMod val="65000"/>
                  </a:schemeClr>
                </a:solidFill>
              </a:rPr>
              <a:t>http://</a:t>
            </a:r>
            <a:r>
              <a:rPr lang="en-US" sz="1000" dirty="0" err="1">
                <a:solidFill>
                  <a:schemeClr val="bg1">
                    <a:lumMod val="65000"/>
                  </a:schemeClr>
                </a:solidFill>
              </a:rPr>
              <a:t>blog.awwapp.com</a:t>
            </a:r>
            <a:r>
              <a:rPr lang="en-US" sz="1000" dirty="0">
                <a:solidFill>
                  <a:schemeClr val="bg1">
                    <a:lumMod val="65000"/>
                  </a:schemeClr>
                </a:solidFill>
              </a:rPr>
              <a:t>/6-cs-of-education-classroom/</a:t>
            </a:r>
          </a:p>
        </p:txBody>
      </p:sp>
      <p:pic>
        <p:nvPicPr>
          <p:cNvPr id="20482" name="Picture 2" descr="1st century skills: The 6 C's of Education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82192" y="1690688"/>
            <a:ext cx="5671608" cy="4253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980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AU" b="1" dirty="0" smtClean="0"/>
              <a:t>How </a:t>
            </a:r>
            <a:r>
              <a:rPr lang="en" b="1" dirty="0" smtClean="0"/>
              <a:t>Positive </a:t>
            </a:r>
            <a:r>
              <a:rPr lang="en" b="1" dirty="0"/>
              <a:t>Education/Psychology?</a:t>
            </a:r>
            <a:endParaRPr lang="en-US" b="1" dirty="0"/>
          </a:p>
        </p:txBody>
      </p:sp>
      <p:sp>
        <p:nvSpPr>
          <p:cNvPr id="11" name="Content Placeholder 10"/>
          <p:cNvSpPr>
            <a:spLocks noGrp="1"/>
          </p:cNvSpPr>
          <p:nvPr>
            <p:ph sz="half" idx="1"/>
          </p:nvPr>
        </p:nvSpPr>
        <p:spPr/>
        <p:txBody>
          <a:bodyPr>
            <a:normAutofit/>
          </a:bodyPr>
          <a:lstStyle/>
          <a:p>
            <a:pPr marL="0" lvl="0" indent="0">
              <a:buNone/>
            </a:pPr>
            <a:endParaRPr lang="en-AU" dirty="0" smtClean="0"/>
          </a:p>
          <a:p>
            <a:pPr marL="0" lvl="0" indent="0">
              <a:buNone/>
            </a:pPr>
            <a:endParaRPr lang="en-AU" dirty="0"/>
          </a:p>
          <a:p>
            <a:pPr marL="0" lvl="0" indent="0">
              <a:buNone/>
            </a:pPr>
            <a:r>
              <a:rPr lang="en-AU" dirty="0" smtClean="0"/>
              <a:t>Utilising existing strengths</a:t>
            </a:r>
            <a:endParaRPr lang="en" dirty="0"/>
          </a:p>
          <a:p>
            <a:pPr marL="0" indent="0">
              <a:buNone/>
            </a:pPr>
            <a:endParaRPr lang="en-AU" sz="900" dirty="0" smtClean="0"/>
          </a:p>
          <a:p>
            <a:pPr marL="0" indent="0">
              <a:buNone/>
            </a:pPr>
            <a:endParaRPr lang="en-AU" sz="900" dirty="0"/>
          </a:p>
          <a:p>
            <a:pPr marL="0" indent="0">
              <a:buNone/>
            </a:pPr>
            <a:endParaRPr lang="en-AU" sz="900" dirty="0" smtClean="0"/>
          </a:p>
          <a:p>
            <a:pPr marL="0" indent="0">
              <a:buNone/>
            </a:pPr>
            <a:endParaRPr lang="en-AU" sz="900" dirty="0"/>
          </a:p>
          <a:p>
            <a:pPr marL="0" indent="0">
              <a:buNone/>
            </a:pPr>
            <a:endParaRPr lang="en-AU" sz="900" dirty="0" smtClean="0"/>
          </a:p>
          <a:p>
            <a:pPr marL="0" indent="0">
              <a:buNone/>
            </a:pPr>
            <a:endParaRPr lang="en-AU" sz="900" dirty="0"/>
          </a:p>
          <a:p>
            <a:pPr marL="0" indent="0">
              <a:buNone/>
            </a:pPr>
            <a:endParaRPr lang="en-AU" sz="900" dirty="0" smtClean="0"/>
          </a:p>
          <a:p>
            <a:pPr marL="0" indent="0">
              <a:buNone/>
            </a:pPr>
            <a:endParaRPr lang="en-AU" sz="900" dirty="0"/>
          </a:p>
          <a:p>
            <a:pPr marL="0" indent="0">
              <a:buNone/>
            </a:pPr>
            <a:endParaRPr lang="en-AU" sz="900" dirty="0" smtClean="0"/>
          </a:p>
          <a:p>
            <a:pPr marL="0" indent="0">
              <a:buNone/>
            </a:pPr>
            <a:endParaRPr lang="en-AU" sz="900" dirty="0"/>
          </a:p>
          <a:p>
            <a:pPr marL="0" indent="0">
              <a:buNone/>
            </a:pPr>
            <a:endParaRPr lang="en-AU" sz="900" dirty="0" smtClean="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Content Placeholder 2"/>
          <p:cNvSpPr>
            <a:spLocks noGrp="1"/>
          </p:cNvSpPr>
          <p:nvPr>
            <p:ph sz="half" idx="2"/>
          </p:nvPr>
        </p:nvSpPr>
        <p:spPr/>
        <p:txBody>
          <a:bodyPr>
            <a:normAutofit/>
          </a:bodyPr>
          <a:lstStyle/>
          <a:p>
            <a:pPr marL="0" indent="0">
              <a:buNone/>
            </a:pPr>
            <a:endParaRPr lang="en-AU" sz="800" dirty="0" smtClean="0"/>
          </a:p>
          <a:p>
            <a:pPr marL="0" indent="0">
              <a:buNone/>
            </a:pPr>
            <a:endParaRPr lang="en-AU" sz="800" dirty="0"/>
          </a:p>
          <a:p>
            <a:pPr marL="0" indent="0">
              <a:buNone/>
            </a:pPr>
            <a:endParaRPr lang="en-AU" sz="800" dirty="0" smtClean="0"/>
          </a:p>
          <a:p>
            <a:pPr marL="0" indent="0">
              <a:buNone/>
            </a:pPr>
            <a:endParaRPr lang="en-AU" sz="800" dirty="0"/>
          </a:p>
          <a:p>
            <a:pPr marL="0" indent="0">
              <a:buNone/>
            </a:pPr>
            <a:endParaRPr lang="en-AU" sz="800" dirty="0" smtClean="0"/>
          </a:p>
          <a:p>
            <a:pPr marL="0" indent="0">
              <a:buNone/>
            </a:pPr>
            <a:endParaRPr lang="en-AU" sz="800" dirty="0"/>
          </a:p>
          <a:p>
            <a:pPr marL="0" indent="0">
              <a:buNone/>
            </a:pPr>
            <a:endParaRPr lang="en-AU" sz="800" dirty="0" smtClean="0"/>
          </a:p>
          <a:p>
            <a:pPr marL="0" indent="0">
              <a:buNone/>
            </a:pPr>
            <a:endParaRPr lang="en-AU" sz="800" dirty="0"/>
          </a:p>
          <a:p>
            <a:pPr marL="0" indent="0">
              <a:buNone/>
            </a:pPr>
            <a:endParaRPr lang="en-AU" sz="800" dirty="0" smtClean="0"/>
          </a:p>
          <a:p>
            <a:pPr marL="0" indent="0">
              <a:buNone/>
            </a:pPr>
            <a:endParaRPr lang="en-AU" sz="800" dirty="0"/>
          </a:p>
          <a:p>
            <a:pPr marL="0" indent="0">
              <a:buNone/>
            </a:pPr>
            <a:endParaRPr lang="en-AU" sz="800" dirty="0" smtClean="0"/>
          </a:p>
          <a:p>
            <a:pPr marL="0" indent="0">
              <a:buNone/>
            </a:pPr>
            <a:endParaRPr lang="en-AU" sz="800" dirty="0"/>
          </a:p>
          <a:p>
            <a:pPr marL="0" indent="0">
              <a:buNone/>
            </a:pPr>
            <a:endParaRPr lang="en-AU" sz="800" dirty="0" smtClean="0"/>
          </a:p>
          <a:p>
            <a:pPr marL="0" indent="0">
              <a:buNone/>
            </a:pPr>
            <a:endParaRPr lang="en-AU" sz="800" dirty="0"/>
          </a:p>
          <a:p>
            <a:pPr marL="0" indent="0">
              <a:buNone/>
            </a:pPr>
            <a:endParaRPr lang="en-AU" sz="800" dirty="0" smtClean="0"/>
          </a:p>
          <a:p>
            <a:pPr marL="0" indent="0">
              <a:buNone/>
            </a:pPr>
            <a:endParaRPr lang="en-AU" sz="800" dirty="0"/>
          </a:p>
          <a:p>
            <a:pPr marL="0" indent="0">
              <a:buNone/>
            </a:pPr>
            <a:endParaRPr lang="en-AU" sz="800" dirty="0" smtClean="0"/>
          </a:p>
          <a:p>
            <a:pPr marL="0" indent="0">
              <a:buNone/>
            </a:pPr>
            <a:r>
              <a:rPr lang="en" sz="800" dirty="0" smtClean="0">
                <a:solidFill>
                  <a:schemeClr val="bg1">
                    <a:lumMod val="65000"/>
                  </a:schemeClr>
                </a:solidFill>
              </a:rPr>
              <a:t>https</a:t>
            </a:r>
            <a:r>
              <a:rPr lang="en" sz="800" dirty="0">
                <a:solidFill>
                  <a:schemeClr val="bg1">
                    <a:lumMod val="65000"/>
                  </a:schemeClr>
                </a:solidFill>
              </a:rPr>
              <a:t>://1flbgg2sb7dq1vtje14b47qb-wpengine.netdna-ssl.com/</a:t>
            </a:r>
            <a:r>
              <a:rPr lang="en" sz="800" dirty="0" err="1">
                <a:solidFill>
                  <a:schemeClr val="bg1">
                    <a:lumMod val="65000"/>
                  </a:schemeClr>
                </a:solidFill>
              </a:rPr>
              <a:t>wp</a:t>
            </a:r>
            <a:r>
              <a:rPr lang="en" sz="800" dirty="0">
                <a:solidFill>
                  <a:schemeClr val="bg1">
                    <a:lumMod val="65000"/>
                  </a:schemeClr>
                </a:solidFill>
              </a:rPr>
              <a:t>-content/uploads/2015/06/focus-on-your-strengths-manage-your-</a:t>
            </a:r>
            <a:r>
              <a:rPr lang="en" sz="800" dirty="0" err="1">
                <a:solidFill>
                  <a:schemeClr val="bg1">
                    <a:lumMod val="65000"/>
                  </a:schemeClr>
                </a:solidFill>
              </a:rPr>
              <a:t>weaknesses.jpg</a:t>
            </a:r>
            <a:endParaRPr lang="en-US" sz="800" dirty="0">
              <a:solidFill>
                <a:schemeClr val="bg1">
                  <a:lumMod val="65000"/>
                </a:schemeClr>
              </a:solidFill>
            </a:endParaRPr>
          </a:p>
          <a:p>
            <a:endParaRPr lang="en-US" dirty="0"/>
          </a:p>
        </p:txBody>
      </p:sp>
      <p:pic>
        <p:nvPicPr>
          <p:cNvPr id="18434" name="Picture 2" descr="https://1flbgg2sb7dq1vtje14b47qb-wpengine.netdna-ssl.com/wp-content/uploads/2015/06/focus-on-your-strengths-manage-your-weaknesses.jpg"/>
          <p:cNvPicPr>
            <a:picLocks noChangeAspect="1" noChangeArrowheads="1"/>
          </p:cNvPicPr>
          <p:nvPr/>
        </p:nvPicPr>
        <p:blipFill rotWithShape="1">
          <a:blip r:embed="rId3">
            <a:extLst>
              <a:ext uri="{28A0092B-C50C-407E-A947-70E740481C1C}">
                <a14:useLocalDpi xmlns:a14="http://schemas.microsoft.com/office/drawing/2010/main" val="0"/>
              </a:ext>
            </a:extLst>
          </a:blip>
          <a:srcRect t="11424"/>
          <a:stretch/>
        </p:blipFill>
        <p:spPr bwMode="auto">
          <a:xfrm>
            <a:off x="5775158" y="2119242"/>
            <a:ext cx="5654842" cy="367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96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 xmlns:a16="http://schemas.microsoft.com/office/drawing/2014/main" id="{B4609742-AF89-470E-BF8B-5D23B470A45C}"/>
              </a:ext>
            </a:extLst>
          </p:cNvPr>
          <p:cNvGraphicFramePr>
            <a:graphicFrameLocks noChangeAspect="1"/>
          </p:cNvGraphicFramePr>
          <p:nvPr>
            <p:extLst/>
          </p:nvPr>
        </p:nvGraphicFramePr>
        <p:xfrm>
          <a:off x="8850154" y="3348037"/>
          <a:ext cx="3278120" cy="3461421"/>
        </p:xfrm>
        <a:graphic>
          <a:graphicData uri="http://schemas.openxmlformats.org/presentationml/2006/ole">
            <mc:AlternateContent xmlns:mc="http://schemas.openxmlformats.org/markup-compatibility/2006">
              <mc:Choice xmlns:v="urn:schemas-microsoft-com:vml" Requires="v">
                <p:oleObj spid="_x0000_s11301" r:id="rId4" imgW="2441160" imgH="2578320" progId="">
                  <p:embed/>
                </p:oleObj>
              </mc:Choice>
              <mc:Fallback>
                <p:oleObj r:id="rId4" imgW="2441160" imgH="2578320" progId="">
                  <p:embed/>
                  <p:pic>
                    <p:nvPicPr>
                      <p:cNvPr id="0" name=""/>
                      <p:cNvPicPr/>
                      <p:nvPr/>
                    </p:nvPicPr>
                    <p:blipFill>
                      <a:blip r:embed="rId5"/>
                      <a:stretch>
                        <a:fillRect/>
                      </a:stretch>
                    </p:blipFill>
                    <p:spPr>
                      <a:xfrm>
                        <a:off x="8850154" y="3348037"/>
                        <a:ext cx="3278120" cy="3461421"/>
                      </a:xfrm>
                      <a:prstGeom prst="rect">
                        <a:avLst/>
                      </a:prstGeom>
                    </p:spPr>
                  </p:pic>
                </p:oleObj>
              </mc:Fallback>
            </mc:AlternateContent>
          </a:graphicData>
        </a:graphic>
      </p:graphicFrame>
      <p:sp>
        <p:nvSpPr>
          <p:cNvPr id="4" name="Title 3"/>
          <p:cNvSpPr>
            <a:spLocks noGrp="1"/>
          </p:cNvSpPr>
          <p:nvPr>
            <p:ph type="title"/>
          </p:nvPr>
        </p:nvSpPr>
        <p:spPr/>
        <p:txBody>
          <a:bodyPr/>
          <a:lstStyle/>
          <a:p>
            <a:pPr algn="ctr"/>
            <a:r>
              <a:rPr lang="en-US" b="1" dirty="0" smtClean="0"/>
              <a:t>Right Now</a:t>
            </a:r>
            <a:endParaRPr lang="en-US" b="1" dirty="0"/>
          </a:p>
        </p:txBody>
      </p:sp>
      <p:sp>
        <p:nvSpPr>
          <p:cNvPr id="15" name="Content Placeholder 14"/>
          <p:cNvSpPr>
            <a:spLocks noGrp="1"/>
          </p:cNvSpPr>
          <p:nvPr>
            <p:ph sz="half" idx="1"/>
          </p:nvPr>
        </p:nvSpPr>
        <p:spPr/>
        <p:txBody>
          <a:bodyPr/>
          <a:lstStyle/>
          <a:p>
            <a:pPr marL="0" indent="0">
              <a:buNone/>
            </a:pPr>
            <a:endParaRPr lang="en-US" dirty="0" smtClean="0"/>
          </a:p>
          <a:p>
            <a:pPr marL="0" indent="0">
              <a:buNone/>
            </a:pPr>
            <a:endParaRPr lang="en-US" dirty="0" smtClean="0"/>
          </a:p>
          <a:p>
            <a:pPr marL="0" indent="0">
              <a:buNone/>
            </a:pPr>
            <a:r>
              <a:rPr lang="en-US" dirty="0" smtClean="0"/>
              <a:t>Teaching and </a:t>
            </a:r>
            <a:r>
              <a:rPr lang="en-US" dirty="0" smtClean="0"/>
              <a:t>embedding</a:t>
            </a:r>
          </a:p>
          <a:p>
            <a:r>
              <a:rPr lang="en-US" dirty="0" smtClean="0"/>
              <a:t>Standards</a:t>
            </a:r>
          </a:p>
          <a:p>
            <a:r>
              <a:rPr lang="en-US" dirty="0" smtClean="0"/>
              <a:t>Content </a:t>
            </a:r>
          </a:p>
          <a:p>
            <a:r>
              <a:rPr lang="en-US" dirty="0" smtClean="0"/>
              <a:t>Pedagogy</a:t>
            </a:r>
          </a:p>
          <a:p>
            <a:r>
              <a:rPr lang="en-US" dirty="0" smtClean="0"/>
              <a:t>Pastoral</a:t>
            </a:r>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
        <p:nvSpPr>
          <p:cNvPr id="18" name="Content Placeholder 10"/>
          <p:cNvSpPr txBox="1">
            <a:spLocks/>
          </p:cNvSpPr>
          <p:nvPr/>
        </p:nvSpPr>
        <p:spPr>
          <a:xfrm>
            <a:off x="7151278" y="399967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smtClean="0"/>
          </a:p>
          <a:p>
            <a:pPr marL="0" indent="0">
              <a:buFont typeface="Arial" panose="020B0604020202020204" pitchFamily="34" charset="0"/>
              <a:buNone/>
            </a:pPr>
            <a:r>
              <a:rPr lang="en-US" smtClean="0"/>
              <a:t>Teaching and embedding </a:t>
            </a:r>
          </a:p>
          <a:p>
            <a:pPr marL="0" indent="0">
              <a:buFont typeface="Arial" panose="020B0604020202020204" pitchFamily="34" charset="0"/>
              <a:buNone/>
            </a:pPr>
            <a:endParaRPr lang="en-US" dirty="0"/>
          </a:p>
        </p:txBody>
      </p:sp>
      <p:pic>
        <p:nvPicPr>
          <p:cNvPr id="11292" name="Picture 28" descr="https://ww2.kqed.org/wp-content/uploads/sites/23/2016/08/HiRes-1440x985.jpg"/>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6568440" y="2500154"/>
            <a:ext cx="4389120" cy="3002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89560" y="5871411"/>
            <a:ext cx="4737194" cy="230832"/>
          </a:xfrm>
          <a:prstGeom prst="rect">
            <a:avLst/>
          </a:prstGeom>
          <a:noFill/>
        </p:spPr>
        <p:txBody>
          <a:bodyPr wrap="none" rtlCol="0">
            <a:spAutoFit/>
          </a:bodyPr>
          <a:lstStyle/>
          <a:p>
            <a:r>
              <a:rPr lang="en-US" sz="900" dirty="0">
                <a:solidFill>
                  <a:schemeClr val="bg1">
                    <a:lumMod val="65000"/>
                  </a:schemeClr>
                </a:solidFill>
              </a:rPr>
              <a:t>https://</a:t>
            </a:r>
            <a:r>
              <a:rPr lang="en-US" sz="900" dirty="0" err="1">
                <a:solidFill>
                  <a:schemeClr val="bg1">
                    <a:lumMod val="65000"/>
                  </a:schemeClr>
                </a:solidFill>
              </a:rPr>
              <a:t>www.kqed.org</a:t>
            </a:r>
            <a:r>
              <a:rPr lang="en-US" sz="900" dirty="0">
                <a:solidFill>
                  <a:schemeClr val="bg1">
                    <a:lumMod val="65000"/>
                  </a:schemeClr>
                </a:solidFill>
              </a:rPr>
              <a:t>/</a:t>
            </a:r>
            <a:r>
              <a:rPr lang="en-US" sz="900" dirty="0" err="1">
                <a:solidFill>
                  <a:schemeClr val="bg1">
                    <a:lumMod val="65000"/>
                  </a:schemeClr>
                </a:solidFill>
              </a:rPr>
              <a:t>mindshift</a:t>
            </a:r>
            <a:r>
              <a:rPr lang="en-US" sz="900" dirty="0">
                <a:solidFill>
                  <a:schemeClr val="bg1">
                    <a:lumMod val="65000"/>
                  </a:schemeClr>
                </a:solidFill>
              </a:rPr>
              <a:t>/46038/the-role-of-metacognition-in-learning-and-achievement</a:t>
            </a:r>
          </a:p>
        </p:txBody>
      </p:sp>
    </p:spTree>
    <p:extLst>
      <p:ext uri="{BB962C8B-B14F-4D97-AF65-F5344CB8AC3E}">
        <p14:creationId xmlns:p14="http://schemas.microsoft.com/office/powerpoint/2010/main" val="1380336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 xmlns:a16="http://schemas.microsoft.com/office/drawing/2014/main" id="{B4609742-AF89-470E-BF8B-5D23B470A45C}"/>
              </a:ext>
            </a:extLst>
          </p:cNvPr>
          <p:cNvGraphicFramePr>
            <a:graphicFrameLocks noChangeAspect="1"/>
          </p:cNvGraphicFramePr>
          <p:nvPr>
            <p:extLst/>
          </p:nvPr>
        </p:nvGraphicFramePr>
        <p:xfrm>
          <a:off x="8850154" y="3348037"/>
          <a:ext cx="3278120" cy="3461421"/>
        </p:xfrm>
        <a:graphic>
          <a:graphicData uri="http://schemas.openxmlformats.org/presentationml/2006/ole">
            <mc:AlternateContent xmlns:mc="http://schemas.openxmlformats.org/markup-compatibility/2006">
              <mc:Choice xmlns:v="urn:schemas-microsoft-com:vml" Requires="v">
                <p:oleObj spid="_x0000_s13347" r:id="rId4" imgW="2441160" imgH="2578320" progId="">
                  <p:embed/>
                </p:oleObj>
              </mc:Choice>
              <mc:Fallback>
                <p:oleObj r:id="rId4" imgW="2441160" imgH="2578320" progId="">
                  <p:embed/>
                  <p:pic>
                    <p:nvPicPr>
                      <p:cNvPr id="0" name=""/>
                      <p:cNvPicPr/>
                      <p:nvPr/>
                    </p:nvPicPr>
                    <p:blipFill>
                      <a:blip r:embed="rId5"/>
                      <a:stretch>
                        <a:fillRect/>
                      </a:stretch>
                    </p:blipFill>
                    <p:spPr>
                      <a:xfrm>
                        <a:off x="8850154" y="3348037"/>
                        <a:ext cx="3278120" cy="3461421"/>
                      </a:xfrm>
                      <a:prstGeom prst="rect">
                        <a:avLst/>
                      </a:prstGeom>
                    </p:spPr>
                  </p:pic>
                </p:oleObj>
              </mc:Fallback>
            </mc:AlternateContent>
          </a:graphicData>
        </a:graphic>
      </p:graphicFrame>
      <p:sp>
        <p:nvSpPr>
          <p:cNvPr id="4" name="Title 3"/>
          <p:cNvSpPr>
            <a:spLocks noGrp="1"/>
          </p:cNvSpPr>
          <p:nvPr>
            <p:ph type="title"/>
          </p:nvPr>
        </p:nvSpPr>
        <p:spPr/>
        <p:txBody>
          <a:bodyPr/>
          <a:lstStyle/>
          <a:p>
            <a:pPr algn="ctr"/>
            <a:r>
              <a:rPr lang="en-US" b="1" dirty="0" smtClean="0"/>
              <a:t>Where are we now</a:t>
            </a:r>
            <a:endParaRPr lang="en-US" b="1" dirty="0"/>
          </a:p>
        </p:txBody>
      </p:sp>
      <p:sp>
        <p:nvSpPr>
          <p:cNvPr id="11" name="Content Placeholder 10"/>
          <p:cNvSpPr>
            <a:spLocks noGrp="1"/>
          </p:cNvSpPr>
          <p:nvPr>
            <p:ph sz="half" idx="1"/>
          </p:nvPr>
        </p:nvSpPr>
        <p:spPr/>
        <p:txBody>
          <a:bodyPr>
            <a:normAutofit/>
          </a:bodyPr>
          <a:lstStyle/>
          <a:p>
            <a:pPr marL="0" indent="0">
              <a:buNone/>
            </a:pPr>
            <a:r>
              <a:rPr lang="en-AU" dirty="0" smtClean="0"/>
              <a:t>Standards, Content and Pedagogy</a:t>
            </a:r>
            <a:endParaRPr lang="en-AU" dirty="0" smtClean="0"/>
          </a:p>
          <a:p>
            <a:pPr marL="0" indent="0">
              <a:buNone/>
            </a:pPr>
            <a:endParaRPr lang="en-AU" dirty="0"/>
          </a:p>
          <a:p>
            <a:pPr marL="0" indent="0">
              <a:buNone/>
            </a:pPr>
            <a:endParaRPr lang="en-AU" dirty="0" smtClean="0"/>
          </a:p>
          <a:p>
            <a:pPr marL="0" indent="0">
              <a:buNone/>
            </a:pPr>
            <a:r>
              <a:rPr lang="en-AU" dirty="0" smtClean="0">
                <a:hlinkClick r:id="rId6"/>
              </a:rPr>
              <a:t>Bringing it together</a:t>
            </a:r>
            <a:endParaRPr lang="en-US" dirty="0"/>
          </a:p>
          <a:p>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pic>
        <p:nvPicPr>
          <p:cNvPr id="13315" name="Picture 3" descr="mage result for acara"/>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8524566" y="4775895"/>
            <a:ext cx="2656780" cy="128336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mage result for matthew flinders anglican colle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1518" y="2236949"/>
            <a:ext cx="1873222" cy="270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531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 xmlns:a16="http://schemas.microsoft.com/office/drawing/2014/main" id="{B4609742-AF89-470E-BF8B-5D23B470A45C}"/>
              </a:ext>
            </a:extLst>
          </p:cNvPr>
          <p:cNvGraphicFramePr>
            <a:graphicFrameLocks noChangeAspect="1"/>
          </p:cNvGraphicFramePr>
          <p:nvPr>
            <p:extLst/>
          </p:nvPr>
        </p:nvGraphicFramePr>
        <p:xfrm>
          <a:off x="8850154" y="3348037"/>
          <a:ext cx="3278120" cy="3461421"/>
        </p:xfrm>
        <a:graphic>
          <a:graphicData uri="http://schemas.openxmlformats.org/presentationml/2006/ole">
            <mc:AlternateContent xmlns:mc="http://schemas.openxmlformats.org/markup-compatibility/2006">
              <mc:Choice xmlns:v="urn:schemas-microsoft-com:vml" Requires="v">
                <p:oleObj spid="_x0000_s12318" r:id="rId4" imgW="2441160" imgH="2578320" progId="">
                  <p:embed/>
                </p:oleObj>
              </mc:Choice>
              <mc:Fallback>
                <p:oleObj r:id="rId4" imgW="2441160" imgH="2578320" progId="">
                  <p:embed/>
                  <p:pic>
                    <p:nvPicPr>
                      <p:cNvPr id="0" name=""/>
                      <p:cNvPicPr/>
                      <p:nvPr/>
                    </p:nvPicPr>
                    <p:blipFill>
                      <a:blip r:embed="rId5"/>
                      <a:stretch>
                        <a:fillRect/>
                      </a:stretch>
                    </p:blipFill>
                    <p:spPr>
                      <a:xfrm>
                        <a:off x="8850154" y="3348037"/>
                        <a:ext cx="3278120" cy="3461421"/>
                      </a:xfrm>
                      <a:prstGeom prst="rect">
                        <a:avLst/>
                      </a:prstGeom>
                    </p:spPr>
                  </p:pic>
                </p:oleObj>
              </mc:Fallback>
            </mc:AlternateContent>
          </a:graphicData>
        </a:graphic>
      </p:graphicFrame>
      <p:sp>
        <p:nvSpPr>
          <p:cNvPr id="4" name="Title 3"/>
          <p:cNvSpPr>
            <a:spLocks noGrp="1"/>
          </p:cNvSpPr>
          <p:nvPr>
            <p:ph type="title"/>
          </p:nvPr>
        </p:nvSpPr>
        <p:spPr>
          <a:xfrm>
            <a:off x="838200" y="92411"/>
            <a:ext cx="10515600" cy="1325563"/>
          </a:xfrm>
        </p:spPr>
        <p:txBody>
          <a:bodyPr/>
          <a:lstStyle/>
          <a:p>
            <a:pPr algn="ctr"/>
            <a:r>
              <a:rPr lang="en-US" b="1" dirty="0" smtClean="0"/>
              <a:t>Visible Wellbeing</a:t>
            </a:r>
            <a:endParaRPr lang="en-US" b="1" dirty="0"/>
          </a:p>
        </p:txBody>
      </p:sp>
      <p:sp>
        <p:nvSpPr>
          <p:cNvPr id="11" name="Content Placeholder 10"/>
          <p:cNvSpPr>
            <a:spLocks noGrp="1"/>
          </p:cNvSpPr>
          <p:nvPr>
            <p:ph sz="half" idx="1"/>
          </p:nvPr>
        </p:nvSpPr>
        <p:spPr/>
        <p:txBody>
          <a:bodyPr>
            <a:normAutofit/>
          </a:bodyPr>
          <a:lstStyle/>
          <a:p>
            <a:pPr marL="0" indent="0">
              <a:buNone/>
            </a:pPr>
            <a:r>
              <a:rPr lang="en-AU" dirty="0" smtClean="0"/>
              <a:t>Pastoral</a:t>
            </a:r>
            <a:endParaRPr lang="en-AU" dirty="0" smtClean="0"/>
          </a:p>
          <a:p>
            <a:pPr marL="0" indent="0">
              <a:buNone/>
            </a:pPr>
            <a:endParaRPr lang="en-AU" dirty="0"/>
          </a:p>
          <a:p>
            <a:pPr marL="0" indent="0">
              <a:buNone/>
            </a:pPr>
            <a:r>
              <a:rPr lang="en-AU" dirty="0" smtClean="0"/>
              <a:t>Assemblies</a:t>
            </a:r>
          </a:p>
          <a:p>
            <a:pPr marL="0" indent="0">
              <a:buNone/>
            </a:pPr>
            <a:r>
              <a:rPr lang="en-AU" dirty="0" smtClean="0"/>
              <a:t>Homerooms</a:t>
            </a:r>
          </a:p>
          <a:p>
            <a:pPr marL="0" indent="0">
              <a:buNone/>
            </a:pPr>
            <a:r>
              <a:rPr lang="en-AU" dirty="0" smtClean="0"/>
              <a:t>Interventions</a:t>
            </a:r>
            <a:endParaRPr lang="en-AU" dirty="0" smtClean="0"/>
          </a:p>
          <a:p>
            <a:pPr marL="0" indent="0">
              <a:buNone/>
            </a:pPr>
            <a:r>
              <a:rPr lang="en-AU" dirty="0" smtClean="0"/>
              <a:t>Character Profiles</a:t>
            </a:r>
            <a:endParaRPr lang="en-US" dirty="0"/>
          </a:p>
          <a:p>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graphicFrame>
        <p:nvGraphicFramePr>
          <p:cNvPr id="12" name="Content Placeholder 11"/>
          <p:cNvGraphicFramePr>
            <a:graphicFrameLocks noGrp="1"/>
          </p:cNvGraphicFramePr>
          <p:nvPr>
            <p:ph sz="half" idx="2"/>
            <p:extLst>
              <p:ext uri="{D42A27DB-BD31-4B8C-83A1-F6EECF244321}">
                <p14:modId xmlns:p14="http://schemas.microsoft.com/office/powerpoint/2010/main" val="162622996"/>
              </p:ext>
            </p:extLst>
          </p:nvPr>
        </p:nvGraphicFramePr>
        <p:xfrm>
          <a:off x="5325979" y="1122363"/>
          <a:ext cx="6569342" cy="543461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33618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Important Data</a:t>
            </a:r>
            <a:endParaRPr lang="en-US" b="1" dirty="0"/>
          </a:p>
        </p:txBody>
      </p:sp>
      <p:sp>
        <p:nvSpPr>
          <p:cNvPr id="11" name="Content Placeholder 10"/>
          <p:cNvSpPr>
            <a:spLocks noGrp="1"/>
          </p:cNvSpPr>
          <p:nvPr>
            <p:ph sz="half" idx="1"/>
          </p:nvPr>
        </p:nvSpPr>
        <p:spPr>
          <a:xfrm>
            <a:off x="340898" y="1825625"/>
            <a:ext cx="5181600" cy="4351338"/>
          </a:xfrm>
        </p:spPr>
        <p:txBody>
          <a:bodyPr>
            <a:normAutofit/>
          </a:bodyPr>
          <a:lstStyle/>
          <a:p>
            <a:pPr marL="0" indent="0">
              <a:buNone/>
            </a:pPr>
            <a:endParaRPr lang="en-AU" dirty="0" smtClean="0"/>
          </a:p>
          <a:p>
            <a:pPr marL="0" indent="0">
              <a:buNone/>
            </a:pPr>
            <a:r>
              <a:rPr lang="en-AU" b="1" dirty="0" smtClean="0"/>
              <a:t>Gathering Data</a:t>
            </a:r>
          </a:p>
          <a:p>
            <a:pPr marL="0" lvl="0" indent="0">
              <a:buNone/>
            </a:pPr>
            <a:endParaRPr lang="en-AU" dirty="0" smtClean="0"/>
          </a:p>
          <a:p>
            <a:pPr marL="0" lvl="0" indent="0">
              <a:buNone/>
            </a:pPr>
            <a:r>
              <a:rPr lang="en-AU" dirty="0" smtClean="0"/>
              <a:t>Applying Positive Education principles </a:t>
            </a:r>
          </a:p>
          <a:p>
            <a:pPr marL="0" lvl="0" indent="0">
              <a:buNone/>
            </a:pPr>
            <a:r>
              <a:rPr lang="en-AU" sz="1600" dirty="0" smtClean="0"/>
              <a:t>Two of the past 3 years the rate has fallen in S6. In those 2 Positive Education principles were reinforced on assemblies and homerooms.</a:t>
            </a:r>
            <a:endParaRPr lang="en-AU" sz="1600" dirty="0"/>
          </a:p>
          <a:p>
            <a:pPr marL="0" indent="0">
              <a:buNone/>
            </a:pPr>
            <a:endParaRPr lang="en-US" dirty="0"/>
          </a:p>
          <a:p>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graphicFrame>
        <p:nvGraphicFramePr>
          <p:cNvPr id="14" name="Chart 13"/>
          <p:cNvGraphicFramePr>
            <a:graphicFrameLocks/>
          </p:cNvGraphicFramePr>
          <p:nvPr>
            <p:extLst>
              <p:ext uri="{D42A27DB-BD31-4B8C-83A1-F6EECF244321}">
                <p14:modId xmlns:p14="http://schemas.microsoft.com/office/powerpoint/2010/main" val="521863317"/>
              </p:ext>
            </p:extLst>
          </p:nvPr>
        </p:nvGraphicFramePr>
        <p:xfrm>
          <a:off x="5522498" y="1524000"/>
          <a:ext cx="6460955" cy="48447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396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STAFF AND STUDENT WELLBEING</a:t>
            </a:r>
            <a:endParaRPr lang="en-US" dirty="0"/>
          </a:p>
        </p:txBody>
      </p:sp>
      <p:sp>
        <p:nvSpPr>
          <p:cNvPr id="2" name="Subtitle 1"/>
          <p:cNvSpPr>
            <a:spLocks noGrp="1"/>
          </p:cNvSpPr>
          <p:nvPr>
            <p:ph type="subTitle" idx="1"/>
          </p:nvPr>
        </p:nvSpPr>
        <p:spPr/>
        <p:txBody>
          <a:bodyPr/>
          <a:lstStyle/>
          <a:p>
            <a:r>
              <a:rPr lang="en-US" dirty="0" smtClean="0"/>
              <a:t>Moving ahead</a:t>
            </a:r>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AutoShape 14" descr="mage result for matthew flinders anglican college"/>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Tree>
    <p:extLst>
      <p:ext uri="{BB962C8B-B14F-4D97-AF65-F5344CB8AC3E}">
        <p14:creationId xmlns:p14="http://schemas.microsoft.com/office/powerpoint/2010/main" val="1013683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 xmlns:a16="http://schemas.microsoft.com/office/drawing/2014/main" id="{B4609742-AF89-470E-BF8B-5D23B470A45C}"/>
              </a:ext>
            </a:extLst>
          </p:cNvPr>
          <p:cNvGraphicFramePr>
            <a:graphicFrameLocks noChangeAspect="1"/>
          </p:cNvGraphicFramePr>
          <p:nvPr>
            <p:extLst/>
          </p:nvPr>
        </p:nvGraphicFramePr>
        <p:xfrm>
          <a:off x="8850154" y="3348037"/>
          <a:ext cx="3278120" cy="3461421"/>
        </p:xfrm>
        <a:graphic>
          <a:graphicData uri="http://schemas.openxmlformats.org/presentationml/2006/ole">
            <mc:AlternateContent xmlns:mc="http://schemas.openxmlformats.org/markup-compatibility/2006">
              <mc:Choice xmlns:v="urn:schemas-microsoft-com:vml" Requires="v">
                <p:oleObj spid="_x0000_s5153" r:id="rId4" imgW="2441160" imgH="2578320" progId="">
                  <p:embed/>
                </p:oleObj>
              </mc:Choice>
              <mc:Fallback>
                <p:oleObj r:id="rId4" imgW="2441160" imgH="2578320" progId="">
                  <p:embed/>
                  <p:pic>
                    <p:nvPicPr>
                      <p:cNvPr id="0" name=""/>
                      <p:cNvPicPr/>
                      <p:nvPr/>
                    </p:nvPicPr>
                    <p:blipFill>
                      <a:blip r:embed="rId5"/>
                      <a:stretch>
                        <a:fillRect/>
                      </a:stretch>
                    </p:blipFill>
                    <p:spPr>
                      <a:xfrm>
                        <a:off x="8850154" y="3348037"/>
                        <a:ext cx="3278120" cy="3461421"/>
                      </a:xfrm>
                      <a:prstGeom prst="rect">
                        <a:avLst/>
                      </a:prstGeom>
                    </p:spPr>
                  </p:pic>
                </p:oleObj>
              </mc:Fallback>
            </mc:AlternateContent>
          </a:graphicData>
        </a:graphic>
      </p:graphicFrame>
      <p:sp>
        <p:nvSpPr>
          <p:cNvPr id="4" name="Title 3"/>
          <p:cNvSpPr>
            <a:spLocks noGrp="1"/>
          </p:cNvSpPr>
          <p:nvPr>
            <p:ph type="title"/>
          </p:nvPr>
        </p:nvSpPr>
        <p:spPr/>
        <p:txBody>
          <a:bodyPr/>
          <a:lstStyle/>
          <a:p>
            <a:pPr algn="ctr"/>
            <a:r>
              <a:rPr lang="en-US" b="1" dirty="0" smtClean="0"/>
              <a:t>Workshop Outline</a:t>
            </a:r>
            <a:endParaRPr lang="en-US" b="1" dirty="0"/>
          </a:p>
        </p:txBody>
      </p:sp>
      <p:sp>
        <p:nvSpPr>
          <p:cNvPr id="11" name="Content Placeholder 10"/>
          <p:cNvSpPr>
            <a:spLocks noGrp="1"/>
          </p:cNvSpPr>
          <p:nvPr>
            <p:ph idx="1"/>
          </p:nvPr>
        </p:nvSpPr>
        <p:spPr/>
        <p:txBody>
          <a:bodyPr>
            <a:normAutofit/>
          </a:bodyPr>
          <a:lstStyle/>
          <a:p>
            <a:r>
              <a:rPr lang="en-AU" dirty="0"/>
              <a:t>To reflect on my, and MFAC’s, </a:t>
            </a:r>
            <a:r>
              <a:rPr lang="en-AU" dirty="0" smtClean="0"/>
              <a:t>background</a:t>
            </a:r>
            <a:endParaRPr lang="en-US" dirty="0"/>
          </a:p>
          <a:p>
            <a:r>
              <a:rPr lang="en-AU" dirty="0"/>
              <a:t>To identify together earlier iterations and the present one. (Always been positive education</a:t>
            </a:r>
            <a:r>
              <a:rPr lang="en-AU" dirty="0" smtClean="0"/>
              <a:t>)</a:t>
            </a:r>
            <a:endParaRPr lang="en-US" dirty="0"/>
          </a:p>
          <a:p>
            <a:r>
              <a:rPr lang="en-AU" dirty="0"/>
              <a:t>To recognise how Positive Psychology applies to the classroom (via the </a:t>
            </a:r>
            <a:r>
              <a:rPr lang="en-AU" dirty="0" smtClean="0"/>
              <a:t>standards)</a:t>
            </a:r>
            <a:r>
              <a:rPr lang="en-US" dirty="0"/>
              <a:t> </a:t>
            </a:r>
            <a:r>
              <a:rPr lang="en-AU" dirty="0" smtClean="0"/>
              <a:t>and </a:t>
            </a:r>
            <a:r>
              <a:rPr lang="en-AU" dirty="0"/>
              <a:t>pastoral </a:t>
            </a:r>
            <a:r>
              <a:rPr lang="en-AU" dirty="0" smtClean="0"/>
              <a:t>programs</a:t>
            </a:r>
            <a:endParaRPr lang="en-US" dirty="0"/>
          </a:p>
          <a:p>
            <a:r>
              <a:rPr lang="en-AU" dirty="0"/>
              <a:t>To learn from </a:t>
            </a:r>
            <a:r>
              <a:rPr lang="en-AU" dirty="0" smtClean="0"/>
              <a:t>others</a:t>
            </a:r>
            <a:endParaRPr lang="en-US" dirty="0"/>
          </a:p>
          <a:p>
            <a:r>
              <a:rPr lang="en-AU" dirty="0"/>
              <a:t>To explore how we are endeavouring to grow our programs</a:t>
            </a:r>
            <a:endParaRPr lang="en-US" dirty="0"/>
          </a:p>
          <a:p>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Tree>
    <p:extLst>
      <p:ext uri="{BB962C8B-B14F-4D97-AF65-F5344CB8AC3E}">
        <p14:creationId xmlns:p14="http://schemas.microsoft.com/office/powerpoint/2010/main" val="1311823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 xmlns:a16="http://schemas.microsoft.com/office/drawing/2014/main" id="{B4609742-AF89-470E-BF8B-5D23B470A45C}"/>
              </a:ext>
            </a:extLst>
          </p:cNvPr>
          <p:cNvGraphicFramePr>
            <a:graphicFrameLocks noChangeAspect="1"/>
          </p:cNvGraphicFramePr>
          <p:nvPr>
            <p:extLst/>
          </p:nvPr>
        </p:nvGraphicFramePr>
        <p:xfrm>
          <a:off x="8850154" y="3348037"/>
          <a:ext cx="3278120" cy="3461421"/>
        </p:xfrm>
        <a:graphic>
          <a:graphicData uri="http://schemas.openxmlformats.org/presentationml/2006/ole">
            <mc:AlternateContent xmlns:mc="http://schemas.openxmlformats.org/markup-compatibility/2006">
              <mc:Choice xmlns:v="urn:schemas-microsoft-com:vml" Requires="v">
                <p:oleObj spid="_x0000_s14364" r:id="rId4" imgW="2441160" imgH="2578320" progId="">
                  <p:embed/>
                </p:oleObj>
              </mc:Choice>
              <mc:Fallback>
                <p:oleObj r:id="rId4" imgW="2441160" imgH="2578320" progId="">
                  <p:embed/>
                  <p:pic>
                    <p:nvPicPr>
                      <p:cNvPr id="0" name=""/>
                      <p:cNvPicPr/>
                      <p:nvPr/>
                    </p:nvPicPr>
                    <p:blipFill>
                      <a:blip r:embed="rId5"/>
                      <a:stretch>
                        <a:fillRect/>
                      </a:stretch>
                    </p:blipFill>
                    <p:spPr>
                      <a:xfrm>
                        <a:off x="8850154" y="3348037"/>
                        <a:ext cx="3278120" cy="3461421"/>
                      </a:xfrm>
                      <a:prstGeom prst="rect">
                        <a:avLst/>
                      </a:prstGeom>
                    </p:spPr>
                  </p:pic>
                </p:oleObj>
              </mc:Fallback>
            </mc:AlternateContent>
          </a:graphicData>
        </a:graphic>
      </p:graphicFrame>
      <p:sp>
        <p:nvSpPr>
          <p:cNvPr id="4" name="Title 3"/>
          <p:cNvSpPr>
            <a:spLocks noGrp="1"/>
          </p:cNvSpPr>
          <p:nvPr>
            <p:ph type="title"/>
          </p:nvPr>
        </p:nvSpPr>
        <p:spPr/>
        <p:txBody>
          <a:bodyPr/>
          <a:lstStyle/>
          <a:p>
            <a:pPr algn="ctr"/>
            <a:r>
              <a:rPr lang="en-US" b="1" dirty="0" smtClean="0"/>
              <a:t>Moving forward</a:t>
            </a:r>
            <a:endParaRPr lang="en-US" b="1" dirty="0"/>
          </a:p>
        </p:txBody>
      </p:sp>
      <p:sp>
        <p:nvSpPr>
          <p:cNvPr id="11" name="Content Placeholder 10"/>
          <p:cNvSpPr>
            <a:spLocks noGrp="1"/>
          </p:cNvSpPr>
          <p:nvPr>
            <p:ph sz="half" idx="1"/>
          </p:nvPr>
        </p:nvSpPr>
        <p:spPr/>
        <p:txBody>
          <a:bodyPr>
            <a:normAutofit/>
          </a:bodyPr>
          <a:lstStyle/>
          <a:p>
            <a:pPr marL="0" indent="0">
              <a:buNone/>
            </a:pPr>
            <a:endParaRPr lang="en-AU" dirty="0" smtClean="0"/>
          </a:p>
          <a:p>
            <a:pPr marL="0" indent="0">
              <a:buNone/>
            </a:pPr>
            <a:r>
              <a:rPr lang="en-AU" b="1" dirty="0" smtClean="0"/>
              <a:t>Staff and Student Wellbeing</a:t>
            </a:r>
          </a:p>
          <a:p>
            <a:pPr marL="0" lvl="0" indent="0">
              <a:buNone/>
            </a:pPr>
            <a:endParaRPr lang="en-AU" dirty="0" smtClean="0"/>
          </a:p>
          <a:p>
            <a:pPr marL="0" lvl="0" indent="0">
              <a:buNone/>
            </a:pPr>
            <a:r>
              <a:rPr lang="en-AU" dirty="0" smtClean="0"/>
              <a:t>“</a:t>
            </a:r>
            <a:r>
              <a:rPr lang="en-AU" dirty="0"/>
              <a:t>Positive psychology is an exercise not in changing values but in helping cultures and individuals better achieve what they already value.” </a:t>
            </a:r>
            <a:r>
              <a:rPr lang="en-AU" sz="1600" dirty="0"/>
              <a:t>Martin Seligman, 2018.</a:t>
            </a:r>
          </a:p>
          <a:p>
            <a:pPr marL="0" indent="0">
              <a:buNone/>
            </a:pPr>
            <a:endParaRPr lang="en-US" dirty="0"/>
          </a:p>
          <a:p>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pic>
        <p:nvPicPr>
          <p:cNvPr id="12" name="Shape 178"/>
          <p:cNvPicPr preferRelativeResize="0">
            <a:picLocks noGrp="1"/>
          </p:cNvPicPr>
          <p:nvPr>
            <p:ph sz="half" idx="2"/>
          </p:nvPr>
        </p:nvPicPr>
        <p:blipFill>
          <a:blip r:embed="rId7">
            <a:alphaModFix/>
          </a:blip>
          <a:stretch>
            <a:fillRect/>
          </a:stretch>
        </p:blipFill>
        <p:spPr>
          <a:xfrm rot="-1950758">
            <a:off x="6172200" y="3075860"/>
            <a:ext cx="5181600" cy="1850867"/>
          </a:xfrm>
          <a:prstGeom prst="rect">
            <a:avLst/>
          </a:prstGeom>
          <a:noFill/>
          <a:ln>
            <a:noFill/>
          </a:ln>
        </p:spPr>
      </p:pic>
    </p:spTree>
    <p:extLst>
      <p:ext uri="{BB962C8B-B14F-4D97-AF65-F5344CB8AC3E}">
        <p14:creationId xmlns:p14="http://schemas.microsoft.com/office/powerpoint/2010/main" val="1924219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Step one</a:t>
            </a:r>
            <a:endParaRPr lang="en-US" dirty="0"/>
          </a:p>
        </p:txBody>
      </p:sp>
      <p:sp>
        <p:nvSpPr>
          <p:cNvPr id="10" name="Content Placeholder 9"/>
          <p:cNvSpPr>
            <a:spLocks noGrp="1"/>
          </p:cNvSpPr>
          <p:nvPr>
            <p:ph idx="1"/>
          </p:nvPr>
        </p:nvSpPr>
        <p:spPr/>
        <p:txBody>
          <a:bodyPr/>
          <a:lstStyle/>
          <a:p>
            <a:pPr marL="0" lvl="0" indent="0">
              <a:spcBef>
                <a:spcPts val="0"/>
              </a:spcBef>
              <a:spcAft>
                <a:spcPts val="0"/>
              </a:spcAft>
              <a:buNone/>
            </a:pPr>
            <a:r>
              <a:rPr lang="en" dirty="0"/>
              <a:t>To interrogate the </a:t>
            </a:r>
          </a:p>
          <a:p>
            <a:pPr marL="0" lvl="0" indent="0">
              <a:spcBef>
                <a:spcPts val="1600"/>
              </a:spcBef>
              <a:spcAft>
                <a:spcPts val="0"/>
              </a:spcAft>
              <a:buNone/>
            </a:pPr>
            <a:r>
              <a:rPr lang="en" sz="4400" b="1" dirty="0">
                <a:solidFill>
                  <a:srgbClr val="0000FF"/>
                </a:solidFill>
              </a:rPr>
              <a:t>why</a:t>
            </a:r>
            <a:r>
              <a:rPr lang="en" sz="4400" dirty="0"/>
              <a:t>, </a:t>
            </a:r>
            <a:r>
              <a:rPr lang="en" sz="4400" b="1" dirty="0">
                <a:solidFill>
                  <a:srgbClr val="FF9900"/>
                </a:solidFill>
              </a:rPr>
              <a:t>what</a:t>
            </a:r>
            <a:r>
              <a:rPr lang="en" sz="4400" dirty="0"/>
              <a:t> and </a:t>
            </a:r>
            <a:r>
              <a:rPr lang="en" sz="4400" b="1" dirty="0">
                <a:solidFill>
                  <a:srgbClr val="38761D"/>
                </a:solidFill>
              </a:rPr>
              <a:t>how</a:t>
            </a:r>
            <a:r>
              <a:rPr lang="en" sz="4400" dirty="0"/>
              <a:t> </a:t>
            </a:r>
          </a:p>
          <a:p>
            <a:pPr marL="0" lvl="0" indent="0">
              <a:spcBef>
                <a:spcPts val="1600"/>
              </a:spcBef>
              <a:spcAft>
                <a:spcPts val="1600"/>
              </a:spcAft>
              <a:buNone/>
            </a:pPr>
            <a:r>
              <a:rPr lang="en" dirty="0"/>
              <a:t>of Staff and Student Wellbeing in Matthew Flinders Anglican College Secondary Campus</a:t>
            </a:r>
          </a:p>
          <a:p>
            <a:pPr marL="0" indent="0">
              <a:buNone/>
            </a:pPr>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Tree>
    <p:extLst>
      <p:ext uri="{BB962C8B-B14F-4D97-AF65-F5344CB8AC3E}">
        <p14:creationId xmlns:p14="http://schemas.microsoft.com/office/powerpoint/2010/main" val="702018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endParaRPr lang="en-US" dirty="0"/>
          </a:p>
        </p:txBody>
      </p:sp>
      <p:sp>
        <p:nvSpPr>
          <p:cNvPr id="10" name="Content Placeholder 9"/>
          <p:cNvSpPr>
            <a:spLocks noGrp="1"/>
          </p:cNvSpPr>
          <p:nvPr>
            <p:ph idx="1"/>
          </p:nvPr>
        </p:nvSpPr>
        <p:spPr/>
        <p:txBody>
          <a:bodyPr>
            <a:normAutofit/>
          </a:bodyPr>
          <a:lstStyle/>
          <a:p>
            <a:pPr marL="0" indent="0" algn="ctr">
              <a:buNone/>
            </a:pPr>
            <a:endParaRPr lang="en-US" sz="7200" dirty="0"/>
          </a:p>
          <a:p>
            <a:pPr marL="0" indent="0" algn="ctr">
              <a:buNone/>
            </a:pPr>
            <a:r>
              <a:rPr lang="en-US" sz="7200" dirty="0" smtClean="0"/>
              <a:t>THE WHY</a:t>
            </a:r>
            <a:endParaRPr lang="en-US" sz="7200"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Tree>
    <p:extLst>
      <p:ext uri="{BB962C8B-B14F-4D97-AF65-F5344CB8AC3E}">
        <p14:creationId xmlns:p14="http://schemas.microsoft.com/office/powerpoint/2010/main" val="1163384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 dirty="0"/>
              <a:t>Staff</a:t>
            </a:r>
            <a:endParaRPr lang="en-US" dirty="0"/>
          </a:p>
        </p:txBody>
      </p:sp>
      <p:sp>
        <p:nvSpPr>
          <p:cNvPr id="10" name="Content Placeholder 9"/>
          <p:cNvSpPr>
            <a:spLocks noGrp="1"/>
          </p:cNvSpPr>
          <p:nvPr>
            <p:ph idx="1"/>
          </p:nvPr>
        </p:nvSpPr>
        <p:spPr/>
        <p:txBody>
          <a:bodyPr/>
          <a:lstStyle/>
          <a:p>
            <a:pPr marL="0" indent="0">
              <a:buNone/>
            </a:pPr>
            <a:endParaRPr lang="en-AU" dirty="0" smtClean="0"/>
          </a:p>
          <a:p>
            <a:pPr marL="0" indent="0">
              <a:buNone/>
            </a:pPr>
            <a:endParaRPr lang="en-AU" dirty="0"/>
          </a:p>
          <a:p>
            <a:pPr marL="0" indent="0">
              <a:buNone/>
            </a:pPr>
            <a:r>
              <a:rPr lang="en" dirty="0" smtClean="0"/>
              <a:t>In </a:t>
            </a:r>
            <a:r>
              <a:rPr lang="en" dirty="0"/>
              <a:t>last year’s survey, staff wellbeing was listed in the top ten priorities.</a:t>
            </a:r>
          </a:p>
          <a:p>
            <a:pPr marL="0" indent="0">
              <a:spcBef>
                <a:spcPts val="2133"/>
              </a:spcBef>
              <a:spcAft>
                <a:spcPts val="2133"/>
              </a:spcAft>
              <a:buNone/>
            </a:pPr>
            <a:r>
              <a:rPr lang="en" dirty="0"/>
              <a:t>While a wellbeing committee is looking into it, it is important to commit time, oversight, funding and scientifically established principles to enhance this response.</a:t>
            </a:r>
            <a:endParaRPr lang="en"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Tree>
    <p:extLst>
      <p:ext uri="{BB962C8B-B14F-4D97-AF65-F5344CB8AC3E}">
        <p14:creationId xmlns:p14="http://schemas.microsoft.com/office/powerpoint/2010/main" val="946612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 dirty="0"/>
              <a:t>Students</a:t>
            </a:r>
            <a:endParaRPr lang="en-US" dirty="0"/>
          </a:p>
        </p:txBody>
      </p:sp>
      <p:sp>
        <p:nvSpPr>
          <p:cNvPr id="10" name="Content Placeholder 9"/>
          <p:cNvSpPr>
            <a:spLocks noGrp="1"/>
          </p:cNvSpPr>
          <p:nvPr>
            <p:ph idx="1"/>
          </p:nvPr>
        </p:nvSpPr>
        <p:spPr/>
        <p:txBody>
          <a:bodyPr>
            <a:normAutofit/>
          </a:bodyPr>
          <a:lstStyle/>
          <a:p>
            <a:pPr marL="0" indent="0">
              <a:buNone/>
            </a:pPr>
            <a:endParaRPr lang="en-AU" dirty="0" smtClean="0"/>
          </a:p>
          <a:p>
            <a:pPr marL="0" indent="0">
              <a:buNone/>
            </a:pPr>
            <a:r>
              <a:rPr lang="en" dirty="0" smtClean="0"/>
              <a:t>21st </a:t>
            </a:r>
            <a:r>
              <a:rPr lang="en" dirty="0"/>
              <a:t>century concerns include:</a:t>
            </a:r>
          </a:p>
          <a:p>
            <a:pPr>
              <a:lnSpc>
                <a:spcPct val="100000"/>
              </a:lnSpc>
              <a:spcBef>
                <a:spcPts val="2133"/>
              </a:spcBef>
            </a:pPr>
            <a:r>
              <a:rPr lang="en" sz="2000" dirty="0">
                <a:latin typeface="Calibri" charset="0"/>
                <a:ea typeface="Calibri" charset="0"/>
                <a:cs typeface="Calibri" charset="0"/>
              </a:rPr>
              <a:t>Anxiety</a:t>
            </a:r>
          </a:p>
          <a:p>
            <a:pPr>
              <a:lnSpc>
                <a:spcPct val="100000"/>
              </a:lnSpc>
            </a:pPr>
            <a:r>
              <a:rPr lang="en" sz="2000" dirty="0">
                <a:latin typeface="Calibri" charset="0"/>
                <a:ea typeface="Calibri" charset="0"/>
                <a:cs typeface="Calibri" charset="0"/>
              </a:rPr>
              <a:t>Depression</a:t>
            </a:r>
          </a:p>
          <a:p>
            <a:pPr>
              <a:lnSpc>
                <a:spcPct val="100000"/>
              </a:lnSpc>
            </a:pPr>
            <a:r>
              <a:rPr lang="en" sz="2000" dirty="0">
                <a:latin typeface="Calibri" charset="0"/>
                <a:ea typeface="Calibri" charset="0"/>
                <a:cs typeface="Calibri" charset="0"/>
              </a:rPr>
              <a:t>Diminishing </a:t>
            </a:r>
            <a:r>
              <a:rPr lang="en" sz="2000" dirty="0" err="1">
                <a:latin typeface="Calibri" charset="0"/>
                <a:ea typeface="Calibri" charset="0"/>
                <a:cs typeface="Calibri" charset="0"/>
              </a:rPr>
              <a:t>socialising</a:t>
            </a:r>
            <a:r>
              <a:rPr lang="en" sz="2000" dirty="0">
                <a:latin typeface="Calibri" charset="0"/>
                <a:ea typeface="Calibri" charset="0"/>
                <a:cs typeface="Calibri" charset="0"/>
              </a:rPr>
              <a:t> opportunities at home and school</a:t>
            </a:r>
          </a:p>
          <a:p>
            <a:pPr>
              <a:lnSpc>
                <a:spcPct val="100000"/>
              </a:lnSpc>
            </a:pPr>
            <a:r>
              <a:rPr lang="en" sz="2000" dirty="0">
                <a:latin typeface="Calibri" charset="0"/>
                <a:ea typeface="Calibri" charset="0"/>
                <a:cs typeface="Calibri" charset="0"/>
              </a:rPr>
              <a:t>Eating disorder</a:t>
            </a:r>
          </a:p>
          <a:p>
            <a:pPr>
              <a:lnSpc>
                <a:spcPct val="100000"/>
              </a:lnSpc>
            </a:pPr>
            <a:r>
              <a:rPr lang="en" sz="2000" dirty="0">
                <a:latin typeface="Calibri" charset="0"/>
                <a:ea typeface="Calibri" charset="0"/>
                <a:cs typeface="Calibri" charset="0"/>
              </a:rPr>
              <a:t>Cyber, as well as regular, bullying</a:t>
            </a:r>
          </a:p>
          <a:p>
            <a:pPr>
              <a:lnSpc>
                <a:spcPct val="100000"/>
              </a:lnSpc>
            </a:pPr>
            <a:r>
              <a:rPr lang="en" sz="2000" dirty="0">
                <a:latin typeface="Calibri" charset="0"/>
                <a:ea typeface="Calibri" charset="0"/>
                <a:cs typeface="Calibri" charset="0"/>
              </a:rPr>
              <a:t>Excessive involvement in co-curricular activities</a:t>
            </a:r>
          </a:p>
          <a:p>
            <a:pPr>
              <a:lnSpc>
                <a:spcPct val="100000"/>
              </a:lnSpc>
            </a:pPr>
            <a:r>
              <a:rPr lang="en" sz="2000" dirty="0">
                <a:latin typeface="Calibri" charset="0"/>
                <a:ea typeface="Calibri" charset="0"/>
                <a:cs typeface="Calibri" charset="0"/>
              </a:rPr>
              <a:t>Helicopter parenting</a:t>
            </a:r>
          </a:p>
          <a:p>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pic>
        <p:nvPicPr>
          <p:cNvPr id="11" name="Shape 154"/>
          <p:cNvPicPr preferRelativeResize="0"/>
          <p:nvPr/>
        </p:nvPicPr>
        <p:blipFill rotWithShape="1">
          <a:blip r:embed="rId4">
            <a:alphaModFix/>
          </a:blip>
          <a:srcRect l="11684" t="9597" r="6211"/>
          <a:stretch/>
        </p:blipFill>
        <p:spPr>
          <a:xfrm>
            <a:off x="7571874" y="834188"/>
            <a:ext cx="4170947" cy="3054015"/>
          </a:xfrm>
          <a:prstGeom prst="rect">
            <a:avLst/>
          </a:prstGeom>
          <a:noFill/>
          <a:ln>
            <a:noFill/>
          </a:ln>
        </p:spPr>
      </p:pic>
    </p:spTree>
    <p:extLst>
      <p:ext uri="{BB962C8B-B14F-4D97-AF65-F5344CB8AC3E}">
        <p14:creationId xmlns:p14="http://schemas.microsoft.com/office/powerpoint/2010/main" val="861144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Teaching</a:t>
            </a:r>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pic>
        <p:nvPicPr>
          <p:cNvPr id="11" name="Shape 160"/>
          <p:cNvPicPr preferRelativeResize="0">
            <a:picLocks noGrp="1"/>
          </p:cNvPicPr>
          <p:nvPr>
            <p:ph idx="1"/>
          </p:nvPr>
        </p:nvPicPr>
        <p:blipFill rotWithShape="1">
          <a:blip r:embed="rId4">
            <a:alphaModFix/>
          </a:blip>
          <a:srcRect t="6288"/>
          <a:stretch/>
        </p:blipFill>
        <p:spPr>
          <a:xfrm>
            <a:off x="1507958" y="1803331"/>
            <a:ext cx="9400674" cy="4404964"/>
          </a:xfrm>
          <a:prstGeom prst="rect">
            <a:avLst/>
          </a:prstGeom>
          <a:noFill/>
          <a:ln>
            <a:noFill/>
          </a:ln>
        </p:spPr>
      </p:pic>
      <p:pic>
        <p:nvPicPr>
          <p:cNvPr id="12" name="Shape 161"/>
          <p:cNvPicPr preferRelativeResize="0"/>
          <p:nvPr/>
        </p:nvPicPr>
        <p:blipFill>
          <a:blip r:embed="rId5">
            <a:alphaModFix/>
          </a:blip>
          <a:stretch>
            <a:fillRect/>
          </a:stretch>
        </p:blipFill>
        <p:spPr>
          <a:xfrm>
            <a:off x="10232188" y="443164"/>
            <a:ext cx="1524000" cy="1447800"/>
          </a:xfrm>
          <a:prstGeom prst="rect">
            <a:avLst/>
          </a:prstGeom>
          <a:noFill/>
          <a:ln>
            <a:noFill/>
          </a:ln>
        </p:spPr>
      </p:pic>
    </p:spTree>
    <p:extLst>
      <p:ext uri="{BB962C8B-B14F-4D97-AF65-F5344CB8AC3E}">
        <p14:creationId xmlns:p14="http://schemas.microsoft.com/office/powerpoint/2010/main" val="1690567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Linking it</a:t>
            </a:r>
            <a:endParaRPr lang="en-US" dirty="0"/>
          </a:p>
        </p:txBody>
      </p:sp>
      <p:sp>
        <p:nvSpPr>
          <p:cNvPr id="2" name="Content Placeholder 1"/>
          <p:cNvSpPr>
            <a:spLocks noGrp="1"/>
          </p:cNvSpPr>
          <p:nvPr>
            <p:ph sz="half" idx="1"/>
          </p:nvPr>
        </p:nvSpPr>
        <p:spPr/>
        <p:txBody>
          <a:bodyPr/>
          <a:lstStyle/>
          <a:p>
            <a:pPr marL="0" indent="0">
              <a:buNone/>
            </a:pPr>
            <a:r>
              <a:rPr lang="en" dirty="0"/>
              <a:t>Positive Psychology aligns well with our graduate vision.</a:t>
            </a:r>
          </a:p>
          <a:p>
            <a:pPr>
              <a:spcBef>
                <a:spcPts val="2133"/>
              </a:spcBef>
            </a:pPr>
            <a:r>
              <a:rPr lang="en" dirty="0"/>
              <a:t>Positive Accomplishment</a:t>
            </a:r>
          </a:p>
          <a:p>
            <a:pPr>
              <a:spcBef>
                <a:spcPts val="2133"/>
              </a:spcBef>
            </a:pPr>
            <a:r>
              <a:rPr lang="en" dirty="0"/>
              <a:t>Positive Purpose</a:t>
            </a:r>
          </a:p>
          <a:p>
            <a:pPr>
              <a:spcBef>
                <a:spcPts val="2133"/>
              </a:spcBef>
            </a:pPr>
            <a:r>
              <a:rPr lang="en" dirty="0"/>
              <a:t>Positive Relationships</a:t>
            </a:r>
          </a:p>
          <a:p>
            <a:pPr>
              <a:spcBef>
                <a:spcPts val="2133"/>
              </a:spcBef>
            </a:pPr>
            <a:r>
              <a:rPr lang="en" dirty="0"/>
              <a:t>Build on the grounding of strong character</a:t>
            </a:r>
          </a:p>
          <a:p>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pic>
        <p:nvPicPr>
          <p:cNvPr id="11" name="Shape 169"/>
          <p:cNvPicPr preferRelativeResize="0">
            <a:picLocks noGrp="1"/>
          </p:cNvPicPr>
          <p:nvPr>
            <p:ph sz="half" idx="2"/>
          </p:nvPr>
        </p:nvPicPr>
        <p:blipFill rotWithShape="1">
          <a:blip r:embed="rId4">
            <a:alphaModFix/>
          </a:blip>
          <a:srcRect l="6479" t="8839" r="14506" b="34313"/>
          <a:stretch/>
        </p:blipFill>
        <p:spPr>
          <a:xfrm>
            <a:off x="6494972" y="1825625"/>
            <a:ext cx="4536056" cy="4351338"/>
          </a:xfrm>
          <a:prstGeom prst="rect">
            <a:avLst/>
          </a:prstGeom>
          <a:noFill/>
          <a:ln>
            <a:noFill/>
          </a:ln>
        </p:spPr>
      </p:pic>
      <p:sp>
        <p:nvSpPr>
          <p:cNvPr id="12" name="TextBox 11"/>
          <p:cNvSpPr txBox="1"/>
          <p:nvPr/>
        </p:nvSpPr>
        <p:spPr>
          <a:xfrm>
            <a:off x="6898105" y="6368716"/>
            <a:ext cx="4355680" cy="246221"/>
          </a:xfrm>
          <a:prstGeom prst="rect">
            <a:avLst/>
          </a:prstGeom>
          <a:noFill/>
        </p:spPr>
        <p:txBody>
          <a:bodyPr wrap="none" rtlCol="0">
            <a:spAutoFit/>
          </a:bodyPr>
          <a:lstStyle/>
          <a:p>
            <a:r>
              <a:rPr lang="en-US" sz="1000" dirty="0">
                <a:solidFill>
                  <a:schemeClr val="bg1">
                    <a:lumMod val="65000"/>
                  </a:schemeClr>
                </a:solidFill>
              </a:rPr>
              <a:t>https://</a:t>
            </a:r>
            <a:r>
              <a:rPr lang="en-US" sz="1000" dirty="0" err="1">
                <a:solidFill>
                  <a:schemeClr val="bg1">
                    <a:lumMod val="65000"/>
                  </a:schemeClr>
                </a:solidFill>
              </a:rPr>
              <a:t>www.ggs.vic.edu.au</a:t>
            </a:r>
            <a:r>
              <a:rPr lang="en-US" sz="1000" dirty="0">
                <a:solidFill>
                  <a:schemeClr val="bg1">
                    <a:lumMod val="65000"/>
                  </a:schemeClr>
                </a:solidFill>
              </a:rPr>
              <a:t>/Institute/Resources/Our-Model/wellbeing-domains</a:t>
            </a:r>
          </a:p>
        </p:txBody>
      </p:sp>
    </p:spTree>
    <p:extLst>
      <p:ext uri="{BB962C8B-B14F-4D97-AF65-F5344CB8AC3E}">
        <p14:creationId xmlns:p14="http://schemas.microsoft.com/office/powerpoint/2010/main" val="1676265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C4303D-4294-4534-A733-A9F6C624D433}"/>
              </a:ext>
            </a:extLst>
          </p:cNvPr>
          <p:cNvSpPr>
            <a:spLocks noGrp="1"/>
          </p:cNvSpPr>
          <p:nvPr>
            <p:ph type="ctrTitle"/>
          </p:nvPr>
        </p:nvSpPr>
        <p:spPr/>
        <p:txBody>
          <a:bodyPr>
            <a:normAutofit/>
          </a:bodyPr>
          <a:lstStyle/>
          <a:p>
            <a:r>
              <a:rPr lang="en-AU" sz="8000" b="1" dirty="0" smtClean="0"/>
              <a:t>What</a:t>
            </a:r>
            <a:endParaRPr lang="en-AU" sz="8000" b="1" dirty="0"/>
          </a:p>
        </p:txBody>
      </p:sp>
      <p:sp>
        <p:nvSpPr>
          <p:cNvPr id="3" name="Subtitle 2">
            <a:extLst>
              <a:ext uri="{FF2B5EF4-FFF2-40B4-BE49-F238E27FC236}">
                <a16:creationId xmlns="" xmlns:a16="http://schemas.microsoft.com/office/drawing/2014/main" id="{AE55B654-9467-4234-8CC2-EF65DE7341F1}"/>
              </a:ext>
            </a:extLst>
          </p:cNvPr>
          <p:cNvSpPr>
            <a:spLocks noGrp="1"/>
          </p:cNvSpPr>
          <p:nvPr>
            <p:ph type="subTitle" idx="1"/>
          </p:nvPr>
        </p:nvSpPr>
        <p:spPr/>
        <p:txBody>
          <a:bodyPr/>
          <a:lstStyle/>
          <a:p>
            <a:endParaRPr lang="en-AU"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Tree>
    <p:extLst>
      <p:ext uri="{BB962C8B-B14F-4D97-AF65-F5344CB8AC3E}">
        <p14:creationId xmlns:p14="http://schemas.microsoft.com/office/powerpoint/2010/main" val="1094896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C4303D-4294-4534-A733-A9F6C624D433}"/>
              </a:ext>
            </a:extLst>
          </p:cNvPr>
          <p:cNvSpPr>
            <a:spLocks noGrp="1"/>
          </p:cNvSpPr>
          <p:nvPr>
            <p:ph type="title"/>
          </p:nvPr>
        </p:nvSpPr>
        <p:spPr/>
        <p:txBody>
          <a:bodyPr>
            <a:noAutofit/>
          </a:bodyPr>
          <a:lstStyle/>
          <a:p>
            <a:pPr algn="ctr"/>
            <a:r>
              <a:rPr lang="en-AU" sz="4800" dirty="0" smtClean="0"/>
              <a:t>            </a:t>
            </a:r>
            <a:r>
              <a:rPr lang="en" sz="4800" dirty="0" smtClean="0"/>
              <a:t>What </a:t>
            </a:r>
            <a:r>
              <a:rPr lang="en" sz="4800" dirty="0"/>
              <a:t>is the premise of Positive Education?</a:t>
            </a:r>
            <a:endParaRPr lang="en-AU" sz="4800" b="1" dirty="0"/>
          </a:p>
        </p:txBody>
      </p:sp>
      <p:sp>
        <p:nvSpPr>
          <p:cNvPr id="4" name="Content Placeholder 3"/>
          <p:cNvSpPr>
            <a:spLocks noGrp="1"/>
          </p:cNvSpPr>
          <p:nvPr>
            <p:ph sz="half" idx="1"/>
          </p:nvPr>
        </p:nvSpPr>
        <p:spPr/>
        <p:txBody>
          <a:bodyPr/>
          <a:lstStyle/>
          <a:p>
            <a:pPr marL="0" indent="0">
              <a:buNone/>
            </a:pPr>
            <a:endParaRPr lang="en-AU" dirty="0" smtClean="0"/>
          </a:p>
          <a:p>
            <a:pPr marL="0" indent="0">
              <a:buNone/>
            </a:pPr>
            <a:r>
              <a:rPr lang="en" dirty="0" smtClean="0"/>
              <a:t>Developing </a:t>
            </a:r>
            <a:r>
              <a:rPr lang="en" dirty="0"/>
              <a:t>staff wellbeing as a means of meeting their needs and in the process, equipping them cognitively and emotionally to meet students’ needs.</a:t>
            </a:r>
          </a:p>
          <a:p>
            <a:pPr marL="0" indent="0">
              <a:buNone/>
            </a:pPr>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pic>
        <p:nvPicPr>
          <p:cNvPr id="19458" name="Picture 2" descr="mage result for caught, not taugh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72200" y="2150723"/>
            <a:ext cx="5181600" cy="37011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978316" y="6079958"/>
            <a:ext cx="4907113" cy="230832"/>
          </a:xfrm>
          <a:prstGeom prst="rect">
            <a:avLst/>
          </a:prstGeom>
          <a:noFill/>
        </p:spPr>
        <p:txBody>
          <a:bodyPr wrap="none" rtlCol="0">
            <a:spAutoFit/>
          </a:bodyPr>
          <a:lstStyle/>
          <a:p>
            <a:r>
              <a:rPr lang="en-US" sz="900" dirty="0">
                <a:solidFill>
                  <a:schemeClr val="bg1">
                    <a:lumMod val="75000"/>
                  </a:schemeClr>
                </a:solidFill>
              </a:rPr>
              <a:t>http://</a:t>
            </a:r>
            <a:r>
              <a:rPr lang="en-US" sz="900" dirty="0" err="1">
                <a:solidFill>
                  <a:schemeClr val="bg1">
                    <a:lumMod val="75000"/>
                  </a:schemeClr>
                </a:solidFill>
              </a:rPr>
              <a:t>network.beaconpri.sg</a:t>
            </a:r>
            <a:r>
              <a:rPr lang="en-US" sz="900" dirty="0">
                <a:solidFill>
                  <a:schemeClr val="bg1">
                    <a:lumMod val="75000"/>
                  </a:schemeClr>
                </a:solidFill>
              </a:rPr>
              <a:t>/parents/2016/04/19/article-on-parenting-are-values-taught-or-caught/</a:t>
            </a:r>
          </a:p>
        </p:txBody>
      </p:sp>
    </p:spTree>
    <p:extLst>
      <p:ext uri="{BB962C8B-B14F-4D97-AF65-F5344CB8AC3E}">
        <p14:creationId xmlns:p14="http://schemas.microsoft.com/office/powerpoint/2010/main" val="1789888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C4303D-4294-4534-A733-A9F6C624D433}"/>
              </a:ext>
            </a:extLst>
          </p:cNvPr>
          <p:cNvSpPr>
            <a:spLocks noGrp="1"/>
          </p:cNvSpPr>
          <p:nvPr>
            <p:ph type="title"/>
          </p:nvPr>
        </p:nvSpPr>
        <p:spPr/>
        <p:txBody>
          <a:bodyPr>
            <a:normAutofit/>
          </a:bodyPr>
          <a:lstStyle/>
          <a:p>
            <a:pPr algn="ctr"/>
            <a:r>
              <a:rPr lang="en" sz="8000" b="1" dirty="0"/>
              <a:t>Overview</a:t>
            </a:r>
            <a:endParaRPr lang="en-AU" sz="8000" b="1" dirty="0"/>
          </a:p>
        </p:txBody>
      </p:sp>
      <p:sp>
        <p:nvSpPr>
          <p:cNvPr id="10" name="Content Placeholder 9"/>
          <p:cNvSpPr>
            <a:spLocks noGrp="1"/>
          </p:cNvSpPr>
          <p:nvPr>
            <p:ph sz="half" idx="1"/>
          </p:nvPr>
        </p:nvSpPr>
        <p:spPr/>
        <p:txBody>
          <a:bodyPr>
            <a:normAutofit fontScale="70000" lnSpcReduction="20000"/>
          </a:bodyPr>
          <a:lstStyle/>
          <a:p>
            <a:pPr indent="-457189">
              <a:lnSpc>
                <a:spcPct val="200000"/>
              </a:lnSpc>
              <a:buSzPts val="1800"/>
            </a:pPr>
            <a:endParaRPr lang="en-AU" b="1" dirty="0" smtClean="0"/>
          </a:p>
          <a:p>
            <a:pPr indent="-457189">
              <a:lnSpc>
                <a:spcPct val="200000"/>
              </a:lnSpc>
              <a:buSzPts val="1800"/>
            </a:pPr>
            <a:r>
              <a:rPr lang="en" b="1" dirty="0" smtClean="0"/>
              <a:t>Habits </a:t>
            </a:r>
            <a:r>
              <a:rPr lang="en" b="1" dirty="0"/>
              <a:t>of the Heart in the Primary School</a:t>
            </a:r>
          </a:p>
          <a:p>
            <a:pPr indent="-457189">
              <a:lnSpc>
                <a:spcPct val="200000"/>
              </a:lnSpc>
              <a:buSzPts val="1800"/>
            </a:pPr>
            <a:r>
              <a:rPr lang="en" b="1" dirty="0"/>
              <a:t>Positive Education in the Middle School</a:t>
            </a:r>
          </a:p>
          <a:p>
            <a:pPr indent="-457189">
              <a:lnSpc>
                <a:spcPct val="200000"/>
              </a:lnSpc>
              <a:buSzPts val="1800"/>
            </a:pPr>
            <a:r>
              <a:rPr lang="en" b="1" dirty="0"/>
              <a:t>Transition to post school and respectful relationships in the Senior School</a:t>
            </a:r>
          </a:p>
          <a:p>
            <a:pPr marL="0" indent="0">
              <a:buNone/>
            </a:pPr>
            <a:endParaRPr lang="en-US" b="1"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pic>
        <p:nvPicPr>
          <p:cNvPr id="12" name="Shape 223"/>
          <p:cNvPicPr preferRelativeResize="0">
            <a:picLocks noGrp="1"/>
          </p:cNvPicPr>
          <p:nvPr>
            <p:ph sz="half" idx="2"/>
          </p:nvPr>
        </p:nvPicPr>
        <p:blipFill>
          <a:blip r:embed="rId4">
            <a:alphaModFix/>
          </a:blip>
          <a:stretch>
            <a:fillRect/>
          </a:stretch>
        </p:blipFill>
        <p:spPr>
          <a:xfrm>
            <a:off x="7442200" y="2096294"/>
            <a:ext cx="2641600" cy="3810000"/>
          </a:xfrm>
          <a:prstGeom prst="rect">
            <a:avLst/>
          </a:prstGeom>
          <a:noFill/>
          <a:ln>
            <a:noFill/>
          </a:ln>
        </p:spPr>
      </p:pic>
    </p:spTree>
    <p:extLst>
      <p:ext uri="{BB962C8B-B14F-4D97-AF65-F5344CB8AC3E}">
        <p14:creationId xmlns:p14="http://schemas.microsoft.com/office/powerpoint/2010/main" val="1771597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 xmlns:a16="http://schemas.microsoft.com/office/drawing/2014/main" id="{B4609742-AF89-470E-BF8B-5D23B470A45C}"/>
              </a:ext>
            </a:extLst>
          </p:cNvPr>
          <p:cNvGraphicFramePr>
            <a:graphicFrameLocks noChangeAspect="1"/>
          </p:cNvGraphicFramePr>
          <p:nvPr>
            <p:extLst/>
          </p:nvPr>
        </p:nvGraphicFramePr>
        <p:xfrm>
          <a:off x="8850154" y="3348037"/>
          <a:ext cx="3278120" cy="3461421"/>
        </p:xfrm>
        <a:graphic>
          <a:graphicData uri="http://schemas.openxmlformats.org/presentationml/2006/ole">
            <mc:AlternateContent xmlns:mc="http://schemas.openxmlformats.org/markup-compatibility/2006">
              <mc:Choice xmlns:v="urn:schemas-microsoft-com:vml" Requires="v">
                <p:oleObj spid="_x0000_s17427" r:id="rId4" imgW="2441160" imgH="2578320" progId="">
                  <p:embed/>
                </p:oleObj>
              </mc:Choice>
              <mc:Fallback>
                <p:oleObj r:id="rId4" imgW="2441160" imgH="2578320" progId="">
                  <p:embed/>
                  <p:pic>
                    <p:nvPicPr>
                      <p:cNvPr id="0" name=""/>
                      <p:cNvPicPr/>
                      <p:nvPr/>
                    </p:nvPicPr>
                    <p:blipFill>
                      <a:blip r:embed="rId5"/>
                      <a:stretch>
                        <a:fillRect/>
                      </a:stretch>
                    </p:blipFill>
                    <p:spPr>
                      <a:xfrm>
                        <a:off x="8850154" y="3348037"/>
                        <a:ext cx="3278120" cy="3461421"/>
                      </a:xfrm>
                      <a:prstGeom prst="rect">
                        <a:avLst/>
                      </a:prstGeom>
                    </p:spPr>
                  </p:pic>
                </p:oleObj>
              </mc:Fallback>
            </mc:AlternateContent>
          </a:graphicData>
        </a:graphic>
      </p:graphicFrame>
      <p:sp>
        <p:nvSpPr>
          <p:cNvPr id="4" name="Title 3"/>
          <p:cNvSpPr>
            <a:spLocks noGrp="1"/>
          </p:cNvSpPr>
          <p:nvPr>
            <p:ph type="title"/>
          </p:nvPr>
        </p:nvSpPr>
        <p:spPr/>
        <p:txBody>
          <a:bodyPr/>
          <a:lstStyle/>
          <a:p>
            <a:pPr algn="ctr"/>
            <a:r>
              <a:rPr lang="en-US" b="1" dirty="0" smtClean="0"/>
              <a:t>Participants’ thoughts</a:t>
            </a:r>
            <a:endParaRPr lang="en-US" b="1" dirty="0"/>
          </a:p>
        </p:txBody>
      </p:sp>
      <p:sp>
        <p:nvSpPr>
          <p:cNvPr id="11" name="Content Placeholder 10"/>
          <p:cNvSpPr>
            <a:spLocks noGrp="1"/>
          </p:cNvSpPr>
          <p:nvPr>
            <p:ph sz="half" idx="1"/>
          </p:nvPr>
        </p:nvSpPr>
        <p:spPr/>
        <p:txBody>
          <a:bodyPr>
            <a:normAutofit/>
          </a:bodyPr>
          <a:lstStyle/>
          <a:p>
            <a:endParaRPr lang="en-US" dirty="0" smtClean="0"/>
          </a:p>
          <a:p>
            <a:endParaRPr lang="en-US" dirty="0"/>
          </a:p>
          <a:p>
            <a:r>
              <a:rPr lang="en-US" dirty="0" smtClean="0"/>
              <a:t>What are you looking for in this session?</a:t>
            </a:r>
          </a:p>
          <a:p>
            <a:r>
              <a:rPr lang="en-US" dirty="0" smtClean="0"/>
              <a:t>This conference?</a:t>
            </a:r>
          </a:p>
          <a:p>
            <a:r>
              <a:rPr lang="en-US" dirty="0" smtClean="0"/>
              <a:t>Short, medium, long term?</a:t>
            </a:r>
          </a:p>
          <a:p>
            <a:endParaRPr lang="en-US" dirty="0"/>
          </a:p>
          <a:p>
            <a:endParaRPr lang="en-US" dirty="0" smtClean="0"/>
          </a:p>
          <a:p>
            <a:endParaRPr lang="en-US" dirty="0"/>
          </a:p>
          <a:p>
            <a:pPr marL="0" indent="0">
              <a:buNone/>
            </a:pPr>
            <a:endParaRPr lang="en-US" dirty="0" smtClean="0"/>
          </a:p>
        </p:txBody>
      </p:sp>
      <p:pic>
        <p:nvPicPr>
          <p:cNvPr id="15" name="Content Placeholder 14"/>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6126229" y="2119241"/>
            <a:ext cx="5405673" cy="3616395"/>
          </a:xfrm>
        </p:spPr>
      </p:pic>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
        <p:nvSpPr>
          <p:cNvPr id="16" name="Rectangle 15"/>
          <p:cNvSpPr/>
          <p:nvPr/>
        </p:nvSpPr>
        <p:spPr>
          <a:xfrm>
            <a:off x="9371645" y="5755157"/>
            <a:ext cx="2151551" cy="230832"/>
          </a:xfrm>
          <a:prstGeom prst="rect">
            <a:avLst/>
          </a:prstGeom>
        </p:spPr>
        <p:txBody>
          <a:bodyPr wrap="none">
            <a:spAutoFit/>
          </a:bodyPr>
          <a:lstStyle/>
          <a:p>
            <a:r>
              <a:rPr lang="en-US" sz="900" dirty="0">
                <a:solidFill>
                  <a:schemeClr val="bg1">
                    <a:lumMod val="75000"/>
                  </a:schemeClr>
                </a:solidFill>
              </a:rPr>
              <a:t>http://</a:t>
            </a:r>
            <a:r>
              <a:rPr lang="en-US" sz="900" dirty="0" err="1">
                <a:solidFill>
                  <a:schemeClr val="bg1">
                    <a:lumMod val="75000"/>
                  </a:schemeClr>
                </a:solidFill>
              </a:rPr>
              <a:t>basketballqld.com.au</a:t>
            </a:r>
            <a:r>
              <a:rPr lang="en-US" sz="900" dirty="0">
                <a:solidFill>
                  <a:schemeClr val="bg1">
                    <a:lumMod val="75000"/>
                  </a:schemeClr>
                </a:solidFill>
              </a:rPr>
              <a:t>/goal-setting/</a:t>
            </a:r>
            <a:endParaRPr lang="en-US" sz="900" dirty="0">
              <a:solidFill>
                <a:schemeClr val="bg1">
                  <a:lumMod val="75000"/>
                </a:schemeClr>
              </a:solidFill>
            </a:endParaRPr>
          </a:p>
        </p:txBody>
      </p:sp>
    </p:spTree>
    <p:extLst>
      <p:ext uri="{BB962C8B-B14F-4D97-AF65-F5344CB8AC3E}">
        <p14:creationId xmlns:p14="http://schemas.microsoft.com/office/powerpoint/2010/main" val="2084866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C4303D-4294-4534-A733-A9F6C624D433}"/>
              </a:ext>
            </a:extLst>
          </p:cNvPr>
          <p:cNvSpPr>
            <a:spLocks noGrp="1"/>
          </p:cNvSpPr>
          <p:nvPr>
            <p:ph type="title"/>
          </p:nvPr>
        </p:nvSpPr>
        <p:spPr/>
        <p:txBody>
          <a:bodyPr>
            <a:normAutofit/>
          </a:bodyPr>
          <a:lstStyle/>
          <a:p>
            <a:pPr algn="ctr"/>
            <a:r>
              <a:rPr lang="en" sz="8000" dirty="0"/>
              <a:t>Current State</a:t>
            </a:r>
            <a:endParaRPr lang="en-AU" sz="8000" b="1" dirty="0"/>
          </a:p>
        </p:txBody>
      </p:sp>
      <p:sp>
        <p:nvSpPr>
          <p:cNvPr id="10" name="Content Placeholder 9"/>
          <p:cNvSpPr>
            <a:spLocks noGrp="1"/>
          </p:cNvSpPr>
          <p:nvPr>
            <p:ph idx="1"/>
          </p:nvPr>
        </p:nvSpPr>
        <p:spPr/>
        <p:txBody>
          <a:bodyPr>
            <a:normAutofit fontScale="92500"/>
          </a:bodyPr>
          <a:lstStyle/>
          <a:p>
            <a:pPr indent="-457189">
              <a:lnSpc>
                <a:spcPct val="200000"/>
              </a:lnSpc>
              <a:buSzPts val="1800"/>
            </a:pPr>
            <a:endParaRPr lang="en-AU" b="1" dirty="0" smtClean="0"/>
          </a:p>
          <a:p>
            <a:pPr>
              <a:lnSpc>
                <a:spcPct val="100000"/>
              </a:lnSpc>
            </a:pPr>
            <a:r>
              <a:rPr lang="en-AU" dirty="0"/>
              <a:t>2nd year</a:t>
            </a:r>
          </a:p>
          <a:p>
            <a:pPr>
              <a:lnSpc>
                <a:spcPct val="100000"/>
              </a:lnSpc>
            </a:pPr>
            <a:r>
              <a:rPr lang="en-AU" dirty="0"/>
              <a:t>Aligned with ACARA</a:t>
            </a:r>
          </a:p>
          <a:p>
            <a:pPr>
              <a:lnSpc>
                <a:spcPct val="100000"/>
              </a:lnSpc>
            </a:pPr>
            <a:r>
              <a:rPr lang="en-AU" dirty="0"/>
              <a:t>Aligned with MFAC HPE</a:t>
            </a:r>
          </a:p>
          <a:p>
            <a:pPr>
              <a:lnSpc>
                <a:spcPct val="100000"/>
              </a:lnSpc>
            </a:pPr>
            <a:r>
              <a:rPr lang="en-AU" dirty="0"/>
              <a:t>Link to SS through </a:t>
            </a:r>
            <a:r>
              <a:rPr lang="en-AU" dirty="0" smtClean="0"/>
              <a:t>KFR</a:t>
            </a:r>
            <a:endParaRPr lang="en-AU" dirty="0"/>
          </a:p>
          <a:p>
            <a:pPr>
              <a:lnSpc>
                <a:spcPct val="100000"/>
              </a:lnSpc>
            </a:pPr>
            <a:r>
              <a:rPr lang="en-AU" dirty="0"/>
              <a:t>Explicitly taught through 7-9, consistently addressed through YL assemblies</a:t>
            </a:r>
          </a:p>
          <a:p>
            <a:pPr>
              <a:lnSpc>
                <a:spcPct val="100000"/>
              </a:lnSpc>
            </a:pPr>
            <a:r>
              <a:rPr lang="en-AU" dirty="0"/>
              <a:t>Incorporated through homerooms as follow-up to assemblies</a:t>
            </a:r>
            <a:endParaRPr lang="en-US" b="1"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Tree>
    <p:extLst>
      <p:ext uri="{BB962C8B-B14F-4D97-AF65-F5344CB8AC3E}">
        <p14:creationId xmlns:p14="http://schemas.microsoft.com/office/powerpoint/2010/main" val="828440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C4303D-4294-4534-A733-A9F6C624D433}"/>
              </a:ext>
            </a:extLst>
          </p:cNvPr>
          <p:cNvSpPr>
            <a:spLocks noGrp="1"/>
          </p:cNvSpPr>
          <p:nvPr>
            <p:ph type="title"/>
          </p:nvPr>
        </p:nvSpPr>
        <p:spPr/>
        <p:txBody>
          <a:bodyPr>
            <a:normAutofit/>
          </a:bodyPr>
          <a:lstStyle/>
          <a:p>
            <a:pPr algn="ctr"/>
            <a:r>
              <a:rPr lang="en-AU" sz="8000" b="1" dirty="0" smtClean="0"/>
              <a:t>Building</a:t>
            </a:r>
            <a:endParaRPr lang="en-AU" sz="8000" b="1" dirty="0"/>
          </a:p>
        </p:txBody>
      </p:sp>
      <p:sp>
        <p:nvSpPr>
          <p:cNvPr id="10" name="Content Placeholder 9"/>
          <p:cNvSpPr>
            <a:spLocks noGrp="1"/>
          </p:cNvSpPr>
          <p:nvPr>
            <p:ph idx="1"/>
          </p:nvPr>
        </p:nvSpPr>
        <p:spPr/>
        <p:txBody>
          <a:bodyPr>
            <a:normAutofit fontScale="55000" lnSpcReduction="20000"/>
          </a:bodyPr>
          <a:lstStyle/>
          <a:p>
            <a:pPr indent="-457189">
              <a:lnSpc>
                <a:spcPct val="200000"/>
              </a:lnSpc>
              <a:buSzPts val="1800"/>
            </a:pPr>
            <a:endParaRPr lang="en-AU" b="1" dirty="0" smtClean="0"/>
          </a:p>
          <a:p>
            <a:pPr>
              <a:lnSpc>
                <a:spcPct val="200000"/>
              </a:lnSpc>
            </a:pPr>
            <a:r>
              <a:rPr lang="en-AU" dirty="0"/>
              <a:t>JMR (DPE, PESA, Positive Schools Conference), </a:t>
            </a:r>
          </a:p>
          <a:p>
            <a:pPr>
              <a:lnSpc>
                <a:spcPct val="200000"/>
              </a:lnSpc>
            </a:pPr>
            <a:r>
              <a:rPr lang="en-AU" dirty="0"/>
              <a:t>BST (DMPE, Positive Schools Conference), </a:t>
            </a:r>
          </a:p>
          <a:p>
            <a:pPr>
              <a:lnSpc>
                <a:spcPct val="200000"/>
              </a:lnSpc>
            </a:pPr>
            <a:r>
              <a:rPr lang="en-AU" dirty="0"/>
              <a:t>SBL (DPE), ALK (Positive Schools Conference), </a:t>
            </a:r>
          </a:p>
          <a:p>
            <a:pPr>
              <a:lnSpc>
                <a:spcPct val="200000"/>
              </a:lnSpc>
            </a:pPr>
            <a:r>
              <a:rPr lang="en-AU" dirty="0"/>
              <a:t>MD (DPE, DMPE, PESA, Positive Schools Conference), </a:t>
            </a:r>
          </a:p>
          <a:p>
            <a:pPr>
              <a:lnSpc>
                <a:spcPct val="200000"/>
              </a:lnSpc>
            </a:pPr>
            <a:r>
              <a:rPr lang="en-AU" dirty="0"/>
              <a:t>SLY (Mindfulness), </a:t>
            </a:r>
          </a:p>
          <a:p>
            <a:pPr>
              <a:lnSpc>
                <a:spcPct val="200000"/>
              </a:lnSpc>
            </a:pPr>
            <a:r>
              <a:rPr lang="en-AU" dirty="0"/>
              <a:t>AGB (HPE/Health), </a:t>
            </a:r>
          </a:p>
          <a:p>
            <a:pPr>
              <a:lnSpc>
                <a:spcPct val="200000"/>
              </a:lnSpc>
            </a:pPr>
            <a:r>
              <a:rPr lang="en-AU" dirty="0"/>
              <a:t>Year 7 Mentors (15 months teaching experience)</a:t>
            </a:r>
            <a:endParaRPr lang="en-AU"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Tree>
    <p:extLst>
      <p:ext uri="{BB962C8B-B14F-4D97-AF65-F5344CB8AC3E}">
        <p14:creationId xmlns:p14="http://schemas.microsoft.com/office/powerpoint/2010/main" val="1569345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C4303D-4294-4534-A733-A9F6C624D433}"/>
              </a:ext>
            </a:extLst>
          </p:cNvPr>
          <p:cNvSpPr>
            <a:spLocks noGrp="1"/>
          </p:cNvSpPr>
          <p:nvPr>
            <p:ph type="title"/>
          </p:nvPr>
        </p:nvSpPr>
        <p:spPr/>
        <p:txBody>
          <a:bodyPr>
            <a:normAutofit/>
          </a:bodyPr>
          <a:lstStyle/>
          <a:p>
            <a:pPr algn="ctr"/>
            <a:r>
              <a:rPr lang="en-AU" sz="8000" b="1" dirty="0" smtClean="0"/>
              <a:t>Missing</a:t>
            </a:r>
            <a:endParaRPr lang="en-AU" sz="8000" b="1" dirty="0"/>
          </a:p>
        </p:txBody>
      </p:sp>
      <p:sp>
        <p:nvSpPr>
          <p:cNvPr id="10" name="Content Placeholder 9"/>
          <p:cNvSpPr>
            <a:spLocks noGrp="1"/>
          </p:cNvSpPr>
          <p:nvPr>
            <p:ph idx="1"/>
          </p:nvPr>
        </p:nvSpPr>
        <p:spPr/>
        <p:txBody>
          <a:bodyPr>
            <a:normAutofit fontScale="92500" lnSpcReduction="20000"/>
          </a:bodyPr>
          <a:lstStyle/>
          <a:p>
            <a:pPr indent="-457189">
              <a:lnSpc>
                <a:spcPct val="200000"/>
              </a:lnSpc>
              <a:buSzPts val="1800"/>
            </a:pPr>
            <a:endParaRPr lang="en-AU" b="1" dirty="0" smtClean="0"/>
          </a:p>
          <a:p>
            <a:pPr indent="-457189">
              <a:lnSpc>
                <a:spcPct val="200000"/>
              </a:lnSpc>
              <a:buSzPts val="1800"/>
            </a:pPr>
            <a:r>
              <a:rPr lang="en-AU" dirty="0"/>
              <a:t>Knowledge and understanding base amongst staff</a:t>
            </a:r>
          </a:p>
          <a:p>
            <a:pPr indent="-457189">
              <a:lnSpc>
                <a:spcPct val="200000"/>
              </a:lnSpc>
              <a:buSzPts val="1800"/>
            </a:pPr>
            <a:r>
              <a:rPr lang="en-AU" dirty="0"/>
              <a:t>Direct staff care through </a:t>
            </a:r>
            <a:r>
              <a:rPr lang="en-AU" dirty="0" smtClean="0"/>
              <a:t>education/workshops/processes/</a:t>
            </a:r>
            <a:r>
              <a:rPr lang="en-AU" dirty="0" err="1" smtClean="0"/>
              <a:t>artifacts</a:t>
            </a:r>
            <a:endParaRPr lang="en-AU" dirty="0"/>
          </a:p>
          <a:p>
            <a:pPr indent="-457189">
              <a:lnSpc>
                <a:spcPct val="200000"/>
              </a:lnSpc>
              <a:buSzPts val="1800"/>
            </a:pPr>
            <a:r>
              <a:rPr lang="en-AU" dirty="0"/>
              <a:t>Specialised learning for staff involved in its implementation</a:t>
            </a:r>
          </a:p>
          <a:p>
            <a:pPr indent="-457189">
              <a:lnSpc>
                <a:spcPct val="200000"/>
              </a:lnSpc>
              <a:buSzPts val="1800"/>
            </a:pPr>
            <a:r>
              <a:rPr lang="en-AU" dirty="0"/>
              <a:t>A pool of staff that can be readily called upon to deliver the content</a:t>
            </a:r>
          </a:p>
          <a:p>
            <a:pPr marL="0" indent="0">
              <a:buNone/>
            </a:pPr>
            <a:endParaRPr lang="en-US" b="1"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Tree>
    <p:extLst>
      <p:ext uri="{BB962C8B-B14F-4D97-AF65-F5344CB8AC3E}">
        <p14:creationId xmlns:p14="http://schemas.microsoft.com/office/powerpoint/2010/main" val="883427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C4303D-4294-4534-A733-A9F6C624D433}"/>
              </a:ext>
            </a:extLst>
          </p:cNvPr>
          <p:cNvSpPr>
            <a:spLocks noGrp="1"/>
          </p:cNvSpPr>
          <p:nvPr>
            <p:ph type="ctrTitle"/>
          </p:nvPr>
        </p:nvSpPr>
        <p:spPr/>
        <p:txBody>
          <a:bodyPr/>
          <a:lstStyle/>
          <a:p>
            <a:r>
              <a:rPr lang="en-AU" sz="8000" b="1" dirty="0" smtClean="0"/>
              <a:t>How</a:t>
            </a:r>
            <a:endParaRPr lang="en-AU" sz="8000" b="1" dirty="0"/>
          </a:p>
        </p:txBody>
      </p:sp>
      <p:sp>
        <p:nvSpPr>
          <p:cNvPr id="3" name="Subtitle 2">
            <a:extLst>
              <a:ext uri="{FF2B5EF4-FFF2-40B4-BE49-F238E27FC236}">
                <a16:creationId xmlns="" xmlns:a16="http://schemas.microsoft.com/office/drawing/2014/main" id="{AE55B654-9467-4234-8CC2-EF65DE7341F1}"/>
              </a:ext>
            </a:extLst>
          </p:cNvPr>
          <p:cNvSpPr>
            <a:spLocks noGrp="1"/>
          </p:cNvSpPr>
          <p:nvPr>
            <p:ph type="subTitle" idx="1"/>
          </p:nvPr>
        </p:nvSpPr>
        <p:spPr/>
        <p:txBody>
          <a:bodyPr/>
          <a:lstStyle/>
          <a:p>
            <a:endParaRPr lang="en-AU"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Tree>
    <p:extLst>
      <p:ext uri="{BB962C8B-B14F-4D97-AF65-F5344CB8AC3E}">
        <p14:creationId xmlns:p14="http://schemas.microsoft.com/office/powerpoint/2010/main" val="1238311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latin typeface="Calibri"/>
                <a:ea typeface="Calibri"/>
                <a:cs typeface="Calibri"/>
                <a:sym typeface="Calibri"/>
              </a:rPr>
              <a:t>Steps to get there</a:t>
            </a:r>
            <a:endParaRPr/>
          </a:p>
        </p:txBody>
      </p:sp>
      <p:sp>
        <p:nvSpPr>
          <p:cNvPr id="253" name="Shape 253"/>
          <p:cNvSpPr txBox="1">
            <a:spLocks noGrp="1"/>
          </p:cNvSpPr>
          <p:nvPr>
            <p:ph sz="half" idx="1"/>
          </p:nvPr>
        </p:nvSpPr>
        <p:spPr>
          <a:prstGeom prst="rect">
            <a:avLst/>
          </a:prstGeom>
        </p:spPr>
        <p:txBody>
          <a:bodyPr spcFirstLastPara="1" vert="horz" wrap="square" lIns="121900" tIns="121900" rIns="121900" bIns="121900" rtlCol="0" anchor="t" anchorCtr="0">
            <a:noAutofit/>
          </a:bodyPr>
          <a:lstStyle/>
          <a:p>
            <a:pPr indent="-457189">
              <a:lnSpc>
                <a:spcPct val="150000"/>
              </a:lnSpc>
              <a:buSzPts val="1800"/>
              <a:buAutoNum type="arabicPeriod"/>
            </a:pPr>
            <a:r>
              <a:rPr lang="en" sz="2400" dirty="0"/>
              <a:t>Audit</a:t>
            </a:r>
            <a:endParaRPr sz="2400" dirty="0"/>
          </a:p>
          <a:p>
            <a:pPr indent="-457189">
              <a:lnSpc>
                <a:spcPct val="150000"/>
              </a:lnSpc>
              <a:buSzPts val="1800"/>
              <a:buAutoNum type="arabicPeriod"/>
            </a:pPr>
            <a:r>
              <a:rPr lang="en" sz="2400" dirty="0" smtClean="0"/>
              <a:t>In-service</a:t>
            </a:r>
            <a:endParaRPr sz="2400" dirty="0"/>
          </a:p>
          <a:p>
            <a:pPr indent="-457189">
              <a:lnSpc>
                <a:spcPct val="150000"/>
              </a:lnSpc>
              <a:buSzPts val="1800"/>
              <a:buAutoNum type="arabicPeriod"/>
            </a:pPr>
            <a:r>
              <a:rPr lang="en" sz="2400" dirty="0"/>
              <a:t>Sequencing and implementation</a:t>
            </a:r>
            <a:endParaRPr sz="2400" dirty="0"/>
          </a:p>
          <a:p>
            <a:pPr indent="-457189">
              <a:lnSpc>
                <a:spcPct val="150000"/>
              </a:lnSpc>
              <a:buSzPts val="1800"/>
              <a:buAutoNum type="arabicPeriod"/>
            </a:pPr>
            <a:r>
              <a:rPr lang="en" sz="2400" dirty="0"/>
              <a:t>Embedding</a:t>
            </a:r>
            <a:endParaRPr sz="2400" dirty="0"/>
          </a:p>
          <a:p>
            <a:pPr indent="-457189">
              <a:lnSpc>
                <a:spcPct val="150000"/>
              </a:lnSpc>
              <a:buSzPts val="1800"/>
              <a:buAutoNum type="arabicPeriod"/>
            </a:pPr>
            <a:r>
              <a:rPr lang="en" sz="2400" dirty="0"/>
              <a:t>Strategic Team/Budget</a:t>
            </a:r>
            <a:endParaRPr sz="2400" dirty="0"/>
          </a:p>
          <a:p>
            <a:pPr indent="-457189">
              <a:lnSpc>
                <a:spcPct val="150000"/>
              </a:lnSpc>
              <a:buSzPts val="1800"/>
              <a:buAutoNum type="arabicPeriod"/>
            </a:pPr>
            <a:r>
              <a:rPr lang="en" sz="2400" dirty="0"/>
              <a:t>Delivering</a:t>
            </a:r>
            <a:endParaRPr sz="2400" dirty="0"/>
          </a:p>
        </p:txBody>
      </p:sp>
      <p:sp>
        <p:nvSpPr>
          <p:cNvPr id="2" name="Content Placeholder 1"/>
          <p:cNvSpPr>
            <a:spLocks noGrp="1"/>
          </p:cNvSpPr>
          <p:nvPr>
            <p:ph sz="half" idx="2"/>
          </p:nvPr>
        </p:nvSpPr>
        <p:spPr/>
        <p:txBody>
          <a:bodyPr>
            <a:normAutofit lnSpcReduction="10000"/>
          </a:bodyPr>
          <a:lstStyle/>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r>
              <a:rPr lang="en-US" sz="900" dirty="0" smtClean="0">
                <a:solidFill>
                  <a:schemeClr val="bg1">
                    <a:lumMod val="75000"/>
                  </a:schemeClr>
                </a:solidFill>
              </a:rPr>
              <a:t>https</a:t>
            </a:r>
            <a:r>
              <a:rPr lang="en-US" sz="900" dirty="0">
                <a:solidFill>
                  <a:schemeClr val="bg1">
                    <a:lumMod val="75000"/>
                  </a:schemeClr>
                </a:solidFill>
              </a:rPr>
              <a:t>://</a:t>
            </a:r>
            <a:r>
              <a:rPr lang="en-US" sz="900" dirty="0" err="1">
                <a:solidFill>
                  <a:schemeClr val="bg1">
                    <a:lumMod val="75000"/>
                  </a:schemeClr>
                </a:solidFill>
              </a:rPr>
              <a:t>quotesaloolaa.wordpress.com</a:t>
            </a:r>
            <a:r>
              <a:rPr lang="en-US" sz="900" dirty="0">
                <a:solidFill>
                  <a:schemeClr val="bg1">
                    <a:lumMod val="75000"/>
                  </a:schemeClr>
                </a:solidFill>
              </a:rPr>
              <a:t>/2012/01/15/perseverance-is-not-a-long-race/</a:t>
            </a:r>
          </a:p>
        </p:txBody>
      </p:sp>
      <p:pic>
        <p:nvPicPr>
          <p:cNvPr id="254" name="Shape 254"/>
          <p:cNvPicPr preferRelativeResize="0"/>
          <p:nvPr/>
        </p:nvPicPr>
        <p:blipFill>
          <a:blip r:embed="rId3">
            <a:alphaModFix/>
          </a:blip>
          <a:stretch>
            <a:fillRect/>
          </a:stretch>
        </p:blipFill>
        <p:spPr>
          <a:xfrm>
            <a:off x="6270833" y="2148376"/>
            <a:ext cx="5235367" cy="3705836"/>
          </a:xfrm>
          <a:prstGeom prst="rect">
            <a:avLst/>
          </a:prstGeom>
          <a:noFill/>
          <a:ln>
            <a:noFill/>
          </a:ln>
        </p:spPr>
      </p:pic>
    </p:spTree>
    <p:extLst>
      <p:ext uri="{BB962C8B-B14F-4D97-AF65-F5344CB8AC3E}">
        <p14:creationId xmlns:p14="http://schemas.microsoft.com/office/powerpoint/2010/main" val="1309733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 xmlns:a16="http://schemas.microsoft.com/office/drawing/2014/main" id="{B4609742-AF89-470E-BF8B-5D23B470A45C}"/>
              </a:ext>
            </a:extLst>
          </p:cNvPr>
          <p:cNvGraphicFramePr>
            <a:graphicFrameLocks noChangeAspect="1"/>
          </p:cNvGraphicFramePr>
          <p:nvPr>
            <p:extLst/>
          </p:nvPr>
        </p:nvGraphicFramePr>
        <p:xfrm>
          <a:off x="8850154" y="3348037"/>
          <a:ext cx="3278120" cy="3461421"/>
        </p:xfrm>
        <a:graphic>
          <a:graphicData uri="http://schemas.openxmlformats.org/presentationml/2006/ole">
            <mc:AlternateContent xmlns:mc="http://schemas.openxmlformats.org/markup-compatibility/2006">
              <mc:Choice xmlns:v="urn:schemas-microsoft-com:vml" Requires="v">
                <p:oleObj spid="_x0000_s16406" r:id="rId4" imgW="2441160" imgH="2578320" progId="">
                  <p:embed/>
                </p:oleObj>
              </mc:Choice>
              <mc:Fallback>
                <p:oleObj r:id="rId4" imgW="2441160" imgH="2578320" progId="">
                  <p:embed/>
                  <p:pic>
                    <p:nvPicPr>
                      <p:cNvPr id="0" name=""/>
                      <p:cNvPicPr/>
                      <p:nvPr/>
                    </p:nvPicPr>
                    <p:blipFill>
                      <a:blip r:embed="rId5"/>
                      <a:stretch>
                        <a:fillRect/>
                      </a:stretch>
                    </p:blipFill>
                    <p:spPr>
                      <a:xfrm>
                        <a:off x="8850154" y="3348037"/>
                        <a:ext cx="3278120" cy="3461421"/>
                      </a:xfrm>
                      <a:prstGeom prst="rect">
                        <a:avLst/>
                      </a:prstGeom>
                    </p:spPr>
                  </p:pic>
                </p:oleObj>
              </mc:Fallback>
            </mc:AlternateContent>
          </a:graphicData>
        </a:graphic>
      </p:graphicFrame>
      <p:sp>
        <p:nvSpPr>
          <p:cNvPr id="4" name="Title 3"/>
          <p:cNvSpPr>
            <a:spLocks noGrp="1"/>
          </p:cNvSpPr>
          <p:nvPr>
            <p:ph type="title"/>
          </p:nvPr>
        </p:nvSpPr>
        <p:spPr/>
        <p:txBody>
          <a:bodyPr/>
          <a:lstStyle/>
          <a:p>
            <a:pPr algn="ctr"/>
            <a:r>
              <a:rPr lang="en-US" b="1" dirty="0" smtClean="0"/>
              <a:t>Reflections</a:t>
            </a:r>
            <a:endParaRPr lang="en-US" b="1" dirty="0"/>
          </a:p>
        </p:txBody>
      </p:sp>
      <p:sp>
        <p:nvSpPr>
          <p:cNvPr id="11" name="Content Placeholder 10"/>
          <p:cNvSpPr>
            <a:spLocks noGrp="1"/>
          </p:cNvSpPr>
          <p:nvPr>
            <p:ph idx="1"/>
          </p:nvPr>
        </p:nvSpPr>
        <p:spPr/>
        <p:txBody>
          <a:bodyPr>
            <a:normAutofit/>
          </a:bodyPr>
          <a:lstStyle/>
          <a:p>
            <a:pPr marL="0" indent="0">
              <a:buNone/>
            </a:pPr>
            <a:endParaRPr lang="en-AU" dirty="0" smtClean="0"/>
          </a:p>
          <a:p>
            <a:pPr marL="0" indent="0">
              <a:buNone/>
            </a:pPr>
            <a:endParaRPr lang="en-AU" dirty="0"/>
          </a:p>
          <a:p>
            <a:pPr marL="0" indent="0">
              <a:buNone/>
            </a:pPr>
            <a:endParaRPr lang="en-AU" dirty="0" smtClean="0"/>
          </a:p>
          <a:p>
            <a:pPr marL="0" indent="0" algn="ctr">
              <a:buNone/>
            </a:pPr>
            <a:r>
              <a:rPr lang="en-AU" dirty="0" smtClean="0"/>
              <a:t>To </a:t>
            </a:r>
            <a:r>
              <a:rPr lang="en-AU" dirty="0"/>
              <a:t>reflect on my, and MFAC’s, </a:t>
            </a:r>
            <a:r>
              <a:rPr lang="en-AU" dirty="0" smtClean="0"/>
              <a:t>background</a:t>
            </a:r>
            <a:endParaRPr lang="en-US" dirty="0"/>
          </a:p>
          <a:p>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Tree>
    <p:extLst>
      <p:ext uri="{BB962C8B-B14F-4D97-AF65-F5344CB8AC3E}">
        <p14:creationId xmlns:p14="http://schemas.microsoft.com/office/powerpoint/2010/main" val="875374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 xmlns:a16="http://schemas.microsoft.com/office/drawing/2014/main" id="{B4609742-AF89-470E-BF8B-5D23B470A45C}"/>
              </a:ext>
            </a:extLst>
          </p:cNvPr>
          <p:cNvGraphicFramePr>
            <a:graphicFrameLocks noChangeAspect="1"/>
          </p:cNvGraphicFramePr>
          <p:nvPr>
            <p:extLst/>
          </p:nvPr>
        </p:nvGraphicFramePr>
        <p:xfrm>
          <a:off x="8850154" y="3348037"/>
          <a:ext cx="3278120" cy="3461421"/>
        </p:xfrm>
        <a:graphic>
          <a:graphicData uri="http://schemas.openxmlformats.org/presentationml/2006/ole">
            <mc:AlternateContent xmlns:mc="http://schemas.openxmlformats.org/markup-compatibility/2006">
              <mc:Choice xmlns:v="urn:schemas-microsoft-com:vml" Requires="v">
                <p:oleObj spid="_x0000_s8224" r:id="rId4" imgW="2441160" imgH="2578320" progId="">
                  <p:embed/>
                </p:oleObj>
              </mc:Choice>
              <mc:Fallback>
                <p:oleObj r:id="rId4" imgW="2441160" imgH="2578320" progId="">
                  <p:embed/>
                  <p:pic>
                    <p:nvPicPr>
                      <p:cNvPr id="0" name=""/>
                      <p:cNvPicPr/>
                      <p:nvPr/>
                    </p:nvPicPr>
                    <p:blipFill>
                      <a:blip r:embed="rId5"/>
                      <a:stretch>
                        <a:fillRect/>
                      </a:stretch>
                    </p:blipFill>
                    <p:spPr>
                      <a:xfrm>
                        <a:off x="8850154" y="3348037"/>
                        <a:ext cx="3278120" cy="3461421"/>
                      </a:xfrm>
                      <a:prstGeom prst="rect">
                        <a:avLst/>
                      </a:prstGeom>
                    </p:spPr>
                  </p:pic>
                </p:oleObj>
              </mc:Fallback>
            </mc:AlternateContent>
          </a:graphicData>
        </a:graphic>
      </p:graphicFrame>
      <p:sp>
        <p:nvSpPr>
          <p:cNvPr id="4" name="Title 3"/>
          <p:cNvSpPr>
            <a:spLocks noGrp="1"/>
          </p:cNvSpPr>
          <p:nvPr>
            <p:ph type="title"/>
          </p:nvPr>
        </p:nvSpPr>
        <p:spPr/>
        <p:txBody>
          <a:bodyPr/>
          <a:lstStyle/>
          <a:p>
            <a:pPr algn="ctr"/>
            <a:r>
              <a:rPr lang="en-US" b="1" dirty="0" smtClean="0"/>
              <a:t>Proactive/Reactive</a:t>
            </a:r>
            <a:endParaRPr lang="en-US" b="1" dirty="0"/>
          </a:p>
        </p:txBody>
      </p:sp>
      <p:sp>
        <p:nvSpPr>
          <p:cNvPr id="11" name="Content Placeholder 10"/>
          <p:cNvSpPr>
            <a:spLocks noGrp="1"/>
          </p:cNvSpPr>
          <p:nvPr>
            <p:ph sz="half" idx="1"/>
          </p:nvPr>
        </p:nvSpPr>
        <p:spPr/>
        <p:txBody>
          <a:bodyPr>
            <a:normAutofit/>
          </a:bodyPr>
          <a:lstStyle/>
          <a:p>
            <a:pPr marL="0" indent="0">
              <a:buNone/>
            </a:pPr>
            <a:endParaRPr lang="en-AU" dirty="0" smtClean="0"/>
          </a:p>
          <a:p>
            <a:pPr marL="0" indent="0">
              <a:buNone/>
            </a:pPr>
            <a:endParaRPr lang="en-AU" dirty="0"/>
          </a:p>
          <a:p>
            <a:pPr marL="0" indent="0">
              <a:buNone/>
            </a:pPr>
            <a:endParaRPr lang="en-AU" dirty="0" smtClean="0"/>
          </a:p>
          <a:p>
            <a:pPr marL="0" indent="0">
              <a:buNone/>
            </a:pPr>
            <a:r>
              <a:rPr lang="en-AU" dirty="0" smtClean="0"/>
              <a:t>A brief overview of proactivity in education</a:t>
            </a:r>
            <a:endParaRPr lang="en-US" dirty="0"/>
          </a:p>
          <a:p>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 xmlns:a16="http://schemas.microsoft.com/office/drawing/2014/main" id="{4F44A9D8-827D-48C3-8744-4D24064802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pic>
        <p:nvPicPr>
          <p:cNvPr id="8194" name="Picture 2" descr="mage result for being proactive"/>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6008407" y="2531165"/>
            <a:ext cx="5344022" cy="27400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0" y="5406189"/>
            <a:ext cx="7204216" cy="246221"/>
          </a:xfrm>
          <a:prstGeom prst="rect">
            <a:avLst/>
          </a:prstGeom>
          <a:noFill/>
        </p:spPr>
        <p:txBody>
          <a:bodyPr wrap="none" rtlCol="0">
            <a:spAutoFit/>
          </a:bodyPr>
          <a:lstStyle/>
          <a:p>
            <a:r>
              <a:rPr lang="en-US" sz="1000" dirty="0">
                <a:solidFill>
                  <a:schemeClr val="bg1">
                    <a:lumMod val="65000"/>
                  </a:schemeClr>
                </a:solidFill>
              </a:rPr>
              <a:t>https://</a:t>
            </a:r>
            <a:r>
              <a:rPr lang="en-US" sz="1000" dirty="0" err="1">
                <a:solidFill>
                  <a:schemeClr val="bg1">
                    <a:lumMod val="65000"/>
                  </a:schemeClr>
                </a:solidFill>
              </a:rPr>
              <a:t>blog.dwyergroup.com</a:t>
            </a:r>
            <a:r>
              <a:rPr lang="en-US" sz="1000" dirty="0">
                <a:solidFill>
                  <a:schemeClr val="bg1">
                    <a:lumMod val="65000"/>
                  </a:schemeClr>
                </a:solidFill>
              </a:rPr>
              <a:t>/the-worthington-word-proactive-vs.-reactive-a-guest-blog-by-joel-worthington-president-of-mr.-electric</a:t>
            </a:r>
          </a:p>
        </p:txBody>
      </p:sp>
    </p:spTree>
    <p:extLst>
      <p:ext uri="{BB962C8B-B14F-4D97-AF65-F5344CB8AC3E}">
        <p14:creationId xmlns:p14="http://schemas.microsoft.com/office/powerpoint/2010/main" val="407232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7030A0"/>
                </a:solidFill>
              </a:rPr>
              <a:t>Way back when – 1970s</a:t>
            </a:r>
            <a:endParaRPr lang="en-US" b="1" dirty="0">
              <a:solidFill>
                <a:srgbClr val="7030A0"/>
              </a:solidFill>
            </a:endParaRPr>
          </a:p>
        </p:txBody>
      </p:sp>
      <p:pic>
        <p:nvPicPr>
          <p:cNvPr id="2050" name="Picture 2" descr="mage result for Queensland Public Education in the 1970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755415" y="1977390"/>
            <a:ext cx="5012893" cy="379476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sz="half" idx="2"/>
          </p:nvPr>
        </p:nvSpPr>
        <p:spPr/>
        <p:txBody>
          <a:bodyPr/>
          <a:lstStyle/>
          <a:p>
            <a:endParaRPr lang="en-US" dirty="0" smtClean="0"/>
          </a:p>
          <a:p>
            <a:endParaRPr lang="en-US" dirty="0"/>
          </a:p>
          <a:p>
            <a:endParaRPr lang="en-US" dirty="0" smtClean="0"/>
          </a:p>
          <a:p>
            <a:r>
              <a:rPr lang="en-US" dirty="0" smtClean="0"/>
              <a:t>Pennies in the jar</a:t>
            </a:r>
            <a:endParaRPr lang="en-US" dirty="0"/>
          </a:p>
          <a:p>
            <a:r>
              <a:rPr lang="en-US" dirty="0" smtClean="0"/>
              <a:t>Be proactive, not reactive</a:t>
            </a:r>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240947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Moving forward – 1990s</a:t>
            </a:r>
            <a:endParaRPr lang="en-US" dirty="0"/>
          </a:p>
        </p:txBody>
      </p:sp>
      <p:sp>
        <p:nvSpPr>
          <p:cNvPr id="11" name="Content Placeholder 10"/>
          <p:cNvSpPr>
            <a:spLocks noGrp="1"/>
          </p:cNvSpPr>
          <p:nvPr>
            <p:ph sz="half" idx="2"/>
          </p:nvPr>
        </p:nvSpPr>
        <p:spPr/>
        <p:txBody>
          <a:bodyPr>
            <a:normAutofit/>
          </a:bodyPr>
          <a:lstStyle/>
          <a:p>
            <a:r>
              <a:rPr lang="en-AU" dirty="0" smtClean="0"/>
              <a:t>The </a:t>
            </a:r>
            <a:r>
              <a:rPr lang="en-AU" dirty="0"/>
              <a:t>Principles of effective Learning and </a:t>
            </a:r>
            <a:r>
              <a:rPr lang="en-AU" dirty="0" smtClean="0"/>
              <a:t>Teaching</a:t>
            </a:r>
          </a:p>
          <a:p>
            <a:r>
              <a:rPr lang="en-AU" dirty="0" smtClean="0"/>
              <a:t> Excellence </a:t>
            </a:r>
            <a:r>
              <a:rPr lang="en-AU" dirty="0"/>
              <a:t>in </a:t>
            </a:r>
            <a:r>
              <a:rPr lang="en-AU" dirty="0" smtClean="0"/>
              <a:t>Teaching workshops</a:t>
            </a:r>
          </a:p>
          <a:p>
            <a:r>
              <a:rPr lang="en-AU" dirty="0" smtClean="0"/>
              <a:t>Shaping the </a:t>
            </a:r>
            <a:r>
              <a:rPr lang="en-AU" dirty="0" smtClean="0"/>
              <a:t>Future</a:t>
            </a:r>
          </a:p>
          <a:p>
            <a:r>
              <a:rPr lang="en-AU" dirty="0" smtClean="0"/>
              <a:t>Choice Theory</a:t>
            </a:r>
          </a:p>
          <a:p>
            <a:r>
              <a:rPr lang="en-AU" dirty="0" smtClean="0"/>
              <a:t>Essential Skills for Classroom Management</a:t>
            </a:r>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074" name="Picture 2" descr="mage result for Open classroom design in the 1990s"/>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b="11077"/>
          <a:stretch/>
        </p:blipFill>
        <p:spPr bwMode="auto">
          <a:xfrm>
            <a:off x="838200" y="2638308"/>
            <a:ext cx="5181600" cy="242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947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Now –Post 2000</a:t>
            </a:r>
            <a:endParaRPr lang="en-US" dirty="0"/>
          </a:p>
        </p:txBody>
      </p:sp>
      <p:sp>
        <p:nvSpPr>
          <p:cNvPr id="14" name="Content Placeholder 13"/>
          <p:cNvSpPr>
            <a:spLocks noGrp="1"/>
          </p:cNvSpPr>
          <p:nvPr>
            <p:ph sz="half" idx="2"/>
          </p:nvPr>
        </p:nvSpPr>
        <p:spPr/>
        <p:txBody>
          <a:bodyPr/>
          <a:lstStyle/>
          <a:p>
            <a:r>
              <a:rPr lang="en-US" dirty="0" smtClean="0"/>
              <a:t>Dimensions of Learning</a:t>
            </a:r>
          </a:p>
          <a:p>
            <a:r>
              <a:rPr lang="en-US" dirty="0" smtClean="0"/>
              <a:t>Measures of Effective Teaching*</a:t>
            </a:r>
          </a:p>
          <a:p>
            <a:r>
              <a:rPr lang="en-US" dirty="0" smtClean="0"/>
              <a:t>AITSL</a:t>
            </a:r>
          </a:p>
          <a:p>
            <a:r>
              <a:rPr lang="en-US" dirty="0" smtClean="0"/>
              <a:t>Positive Education</a:t>
            </a:r>
            <a:endParaRPr lang="en-US"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098" name="Picture 2" descr="mage result for AITS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50232" y="6224337"/>
            <a:ext cx="4802918" cy="246221"/>
          </a:xfrm>
          <a:prstGeom prst="rect">
            <a:avLst/>
          </a:prstGeom>
          <a:noFill/>
        </p:spPr>
        <p:txBody>
          <a:bodyPr wrap="none" rtlCol="0">
            <a:spAutoFit/>
          </a:bodyPr>
          <a:lstStyle/>
          <a:p>
            <a:r>
              <a:rPr lang="en-US" sz="1000" dirty="0">
                <a:solidFill>
                  <a:schemeClr val="bg1">
                    <a:lumMod val="65000"/>
                  </a:schemeClr>
                </a:solidFill>
              </a:rPr>
              <a:t>https://</a:t>
            </a:r>
            <a:r>
              <a:rPr lang="en-US" sz="1000" dirty="0" err="1">
                <a:solidFill>
                  <a:schemeClr val="bg1">
                    <a:lumMod val="65000"/>
                  </a:schemeClr>
                </a:solidFill>
              </a:rPr>
              <a:t>www.askideas.com</a:t>
            </a:r>
            <a:r>
              <a:rPr lang="en-US" sz="1000" dirty="0">
                <a:solidFill>
                  <a:schemeClr val="bg1">
                    <a:lumMod val="65000"/>
                  </a:schemeClr>
                </a:solidFill>
              </a:rPr>
              <a:t>/teachers-who-love-teaching-teach-children-to-love-learning/</a:t>
            </a:r>
          </a:p>
        </p:txBody>
      </p:sp>
    </p:spTree>
    <p:extLst>
      <p:ext uri="{BB962C8B-B14F-4D97-AF65-F5344CB8AC3E}">
        <p14:creationId xmlns:p14="http://schemas.microsoft.com/office/powerpoint/2010/main" val="282371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b="1" dirty="0" smtClean="0"/>
              <a:t>You know - doing</a:t>
            </a:r>
            <a:endParaRPr lang="en-US" b="1" dirty="0"/>
          </a:p>
        </p:txBody>
      </p:sp>
      <p:sp>
        <p:nvSpPr>
          <p:cNvPr id="5" name="Rectangle 4">
            <a:extLst>
              <a:ext uri="{FF2B5EF4-FFF2-40B4-BE49-F238E27FC236}">
                <a16:creationId xmlns=""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extBox 1"/>
          <p:cNvSpPr txBox="1"/>
          <p:nvPr/>
        </p:nvSpPr>
        <p:spPr>
          <a:xfrm>
            <a:off x="850232" y="6224337"/>
            <a:ext cx="6486071" cy="246221"/>
          </a:xfrm>
          <a:prstGeom prst="rect">
            <a:avLst/>
          </a:prstGeom>
          <a:noFill/>
        </p:spPr>
        <p:txBody>
          <a:bodyPr wrap="none" rtlCol="0">
            <a:spAutoFit/>
          </a:bodyPr>
          <a:lstStyle/>
          <a:p>
            <a:r>
              <a:rPr lang="en-US" sz="1000" dirty="0">
                <a:solidFill>
                  <a:schemeClr val="bg1">
                    <a:lumMod val="65000"/>
                  </a:schemeClr>
                </a:solidFill>
              </a:rPr>
              <a:t>http://</a:t>
            </a:r>
            <a:r>
              <a:rPr lang="en-US" sz="1000" dirty="0" err="1">
                <a:solidFill>
                  <a:schemeClr val="bg1">
                    <a:lumMod val="65000"/>
                  </a:schemeClr>
                </a:solidFill>
              </a:rPr>
              <a:t>www.otechtalks.tv</a:t>
            </a:r>
            <a:r>
              <a:rPr lang="en-US" sz="1000" dirty="0">
                <a:solidFill>
                  <a:schemeClr val="bg1">
                    <a:lumMod val="65000"/>
                  </a:schemeClr>
                </a:solidFill>
              </a:rPr>
              <a:t>/book-second-chance-for-your-money-your-life-and-our-world/cone-of-learning-by-</a:t>
            </a:r>
            <a:r>
              <a:rPr lang="en-US" sz="1000" dirty="0" err="1">
                <a:solidFill>
                  <a:schemeClr val="bg1">
                    <a:lumMod val="65000"/>
                  </a:schemeClr>
                </a:solidFill>
              </a:rPr>
              <a:t>edgar</a:t>
            </a:r>
            <a:r>
              <a:rPr lang="en-US" sz="1000" dirty="0">
                <a:solidFill>
                  <a:schemeClr val="bg1">
                    <a:lumMod val="65000"/>
                  </a:schemeClr>
                </a:solidFill>
              </a:rPr>
              <a:t>-dale/</a:t>
            </a:r>
          </a:p>
        </p:txBody>
      </p:sp>
      <p:pic>
        <p:nvPicPr>
          <p:cNvPr id="13" name="Content Placeholder 12"/>
          <p:cNvPicPr>
            <a:picLocks noGrp="1" noChangeAspect="1"/>
          </p:cNvPicPr>
          <p:nvPr>
            <p:ph idx="1"/>
          </p:nvPr>
        </p:nvPicPr>
        <p:blipFill>
          <a:blip r:embed="rId3"/>
          <a:stretch>
            <a:fillRect/>
          </a:stretch>
        </p:blipFill>
        <p:spPr>
          <a:xfrm>
            <a:off x="3406480" y="1825625"/>
            <a:ext cx="5379040" cy="4351338"/>
          </a:xfrm>
          <a:prstGeom prst="rect">
            <a:avLst/>
          </a:prstGeom>
        </p:spPr>
      </p:pic>
    </p:spTree>
    <p:extLst>
      <p:ext uri="{BB962C8B-B14F-4D97-AF65-F5344CB8AC3E}">
        <p14:creationId xmlns:p14="http://schemas.microsoft.com/office/powerpoint/2010/main" val="1135962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32992</TotalTime>
  <Words>2062</Words>
  <Application>Microsoft Macintosh PowerPoint</Application>
  <PresentationFormat>Widescreen</PresentationFormat>
  <Paragraphs>367</Paragraphs>
  <Slides>34</Slides>
  <Notes>34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34</vt:i4>
      </vt:variant>
    </vt:vector>
  </HeadingPairs>
  <TitlesOfParts>
    <vt:vector size="38" baseType="lpstr">
      <vt:lpstr>Calibri</vt:lpstr>
      <vt:lpstr>Calibri Light</vt:lpstr>
      <vt:lpstr>Arial</vt:lpstr>
      <vt:lpstr>Office Theme</vt:lpstr>
      <vt:lpstr>Growing Staff and Student Wellbeing</vt:lpstr>
      <vt:lpstr>Workshop Outline</vt:lpstr>
      <vt:lpstr>Participants’ thoughts</vt:lpstr>
      <vt:lpstr>Reflections</vt:lpstr>
      <vt:lpstr>Proactive/Reactive</vt:lpstr>
      <vt:lpstr>Way back when – 1970s</vt:lpstr>
      <vt:lpstr>Moving forward – 1990s</vt:lpstr>
      <vt:lpstr>Now –Post 2000</vt:lpstr>
      <vt:lpstr>You know - doing</vt:lpstr>
      <vt:lpstr>How to move forward</vt:lpstr>
      <vt:lpstr>Why Positive Education/Psychology?</vt:lpstr>
      <vt:lpstr>Why Positive Education/Psychology?</vt:lpstr>
      <vt:lpstr>The 6 Cs</vt:lpstr>
      <vt:lpstr>How Positive Education/Psychology?</vt:lpstr>
      <vt:lpstr>Right Now</vt:lpstr>
      <vt:lpstr>Where are we now</vt:lpstr>
      <vt:lpstr>Visible Wellbeing</vt:lpstr>
      <vt:lpstr>Important Data</vt:lpstr>
      <vt:lpstr>STAFF AND STUDENT WELLBEING</vt:lpstr>
      <vt:lpstr>Moving forward</vt:lpstr>
      <vt:lpstr>Step one</vt:lpstr>
      <vt:lpstr>PowerPoint Presentation</vt:lpstr>
      <vt:lpstr>Staff</vt:lpstr>
      <vt:lpstr>Students</vt:lpstr>
      <vt:lpstr>Teaching</vt:lpstr>
      <vt:lpstr>Linking it</vt:lpstr>
      <vt:lpstr>What</vt:lpstr>
      <vt:lpstr>            What is the premise of Positive Education?</vt:lpstr>
      <vt:lpstr>Overview</vt:lpstr>
      <vt:lpstr>Current State</vt:lpstr>
      <vt:lpstr>Building</vt:lpstr>
      <vt:lpstr>Missing</vt:lpstr>
      <vt:lpstr>How</vt:lpstr>
      <vt:lpstr>Steps to get there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Marita Hayes-Brown</dc:creator>
  <cp:lastModifiedBy>Microsoft Office User</cp:lastModifiedBy>
  <cp:revision>42</cp:revision>
  <cp:lastPrinted>2018-07-20T06:06:44Z</cp:lastPrinted>
  <dcterms:created xsi:type="dcterms:W3CDTF">2017-10-13T00:03:39Z</dcterms:created>
  <dcterms:modified xsi:type="dcterms:W3CDTF">2018-07-20T07:29:04Z</dcterms:modified>
</cp:coreProperties>
</file>